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8"/>
  </p:handoutMasterIdLst>
  <p:sldIdLst>
    <p:sldId id="256" r:id="rId2"/>
    <p:sldId id="257" r:id="rId3"/>
    <p:sldId id="258" r:id="rId4"/>
    <p:sldId id="259" r:id="rId5"/>
    <p:sldId id="260" r:id="rId6"/>
    <p:sldId id="261" r:id="rId7"/>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77" d="100"/>
          <a:sy n="77" d="100"/>
        </p:scale>
        <p:origin x="126" y="7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CC87A58-1DE2-4F61-9312-9739D3ED8C90}"/>
              </a:ext>
            </a:extLst>
          </p:cNvPr>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a:extLst>
              <a:ext uri="{FF2B5EF4-FFF2-40B4-BE49-F238E27FC236}">
                <a16:creationId xmlns:a16="http://schemas.microsoft.com/office/drawing/2014/main" id="{0036085B-65C8-4B47-A957-B164824328A6}"/>
              </a:ext>
            </a:extLst>
          </p:cNvPr>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72C0EA34-A424-4DE5-A6B4-C25623EF64AA}" type="datetimeFigureOut">
              <a:rPr lang="en-US" smtClean="0"/>
              <a:t>10/24/2017</a:t>
            </a:fld>
            <a:endParaRPr lang="en-US"/>
          </a:p>
        </p:txBody>
      </p:sp>
      <p:sp>
        <p:nvSpPr>
          <p:cNvPr id="4" name="Footer Placeholder 3">
            <a:extLst>
              <a:ext uri="{FF2B5EF4-FFF2-40B4-BE49-F238E27FC236}">
                <a16:creationId xmlns:a16="http://schemas.microsoft.com/office/drawing/2014/main" id="{8C7430D6-CA1A-4272-9C06-66B0CC01A8D4}"/>
              </a:ext>
            </a:extLst>
          </p:cNvPr>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AD8F0A5-CD25-484F-B035-4390ED535A67}"/>
              </a:ext>
            </a:extLst>
          </p:cNvPr>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516E5824-0559-43F0-BBEF-4FE90DF721A9}" type="slidenum">
              <a:rPr lang="en-US" smtClean="0"/>
              <a:t>‹#›</a:t>
            </a:fld>
            <a:endParaRPr lang="en-US"/>
          </a:p>
        </p:txBody>
      </p:sp>
    </p:spTree>
    <p:extLst>
      <p:ext uri="{BB962C8B-B14F-4D97-AF65-F5344CB8AC3E}">
        <p14:creationId xmlns:p14="http://schemas.microsoft.com/office/powerpoint/2010/main" val="325806752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10/24/2017</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10/24/2017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naranonmidwest.org/wp-content/uploads/2017/10/Business-Card-1.jpg" TargetMode="External"/><Relationship Id="rId2" Type="http://schemas.openxmlformats.org/officeDocument/2006/relationships/hyperlink" Target="http://www.naranonmidwest.org/wp-content/uploads/2017/10/Back-cover-of-Newcomer-Packet-2.jpg" TargetMode="External"/><Relationship Id="rId1" Type="http://schemas.openxmlformats.org/officeDocument/2006/relationships/slideLayout" Target="../slideLayouts/slideLayout2.xml"/><Relationship Id="rId4" Type="http://schemas.openxmlformats.org/officeDocument/2006/relationships/hyperlink" Target="Sample%20Member%20List.xls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4FDBC-A899-4F91-8771-23E121666DD3}"/>
              </a:ext>
            </a:extLst>
          </p:cNvPr>
          <p:cNvSpPr>
            <a:spLocks noGrp="1"/>
          </p:cNvSpPr>
          <p:nvPr>
            <p:ph type="ctrTitle"/>
          </p:nvPr>
        </p:nvSpPr>
        <p:spPr/>
        <p:txBody>
          <a:bodyPr/>
          <a:lstStyle/>
          <a:p>
            <a:pPr algn="ctr"/>
            <a:r>
              <a:rPr lang="en-US" dirty="0"/>
              <a:t>Keeping New Members Coming Back</a:t>
            </a:r>
          </a:p>
        </p:txBody>
      </p:sp>
      <p:sp>
        <p:nvSpPr>
          <p:cNvPr id="3" name="Subtitle 2">
            <a:extLst>
              <a:ext uri="{FF2B5EF4-FFF2-40B4-BE49-F238E27FC236}">
                <a16:creationId xmlns:a16="http://schemas.microsoft.com/office/drawing/2014/main" id="{484F6BD1-5B04-4277-B633-B734D5C7848F}"/>
              </a:ext>
            </a:extLst>
          </p:cNvPr>
          <p:cNvSpPr>
            <a:spLocks noGrp="1"/>
          </p:cNvSpPr>
          <p:nvPr>
            <p:ph type="subTitle" idx="1"/>
          </p:nvPr>
        </p:nvSpPr>
        <p:spPr/>
        <p:txBody>
          <a:bodyPr/>
          <a:lstStyle/>
          <a:p>
            <a:endParaRPr lang="en-US" dirty="0"/>
          </a:p>
          <a:p>
            <a:pPr algn="ctr"/>
            <a:r>
              <a:rPr lang="en-US" sz="3200" dirty="0"/>
              <a:t>Midwest Region of Nar-Anon</a:t>
            </a:r>
          </a:p>
        </p:txBody>
      </p:sp>
    </p:spTree>
    <p:extLst>
      <p:ext uri="{BB962C8B-B14F-4D97-AF65-F5344CB8AC3E}">
        <p14:creationId xmlns:p14="http://schemas.microsoft.com/office/powerpoint/2010/main" val="2746629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38EA4-096C-47E8-8B9D-96CDA97D7994}"/>
              </a:ext>
            </a:extLst>
          </p:cNvPr>
          <p:cNvSpPr>
            <a:spLocks noGrp="1"/>
          </p:cNvSpPr>
          <p:nvPr>
            <p:ph type="title"/>
          </p:nvPr>
        </p:nvSpPr>
        <p:spPr/>
        <p:txBody>
          <a:bodyPr/>
          <a:lstStyle/>
          <a:p>
            <a:r>
              <a:rPr lang="en-US" dirty="0"/>
              <a:t>Make the Newcomer Feel Welcome</a:t>
            </a:r>
          </a:p>
        </p:txBody>
      </p:sp>
      <p:sp>
        <p:nvSpPr>
          <p:cNvPr id="3" name="Content Placeholder 2">
            <a:extLst>
              <a:ext uri="{FF2B5EF4-FFF2-40B4-BE49-F238E27FC236}">
                <a16:creationId xmlns:a16="http://schemas.microsoft.com/office/drawing/2014/main" id="{BBD23F20-EE5B-439C-B34C-626C7E5ED461}"/>
              </a:ext>
            </a:extLst>
          </p:cNvPr>
          <p:cNvSpPr>
            <a:spLocks noGrp="1"/>
          </p:cNvSpPr>
          <p:nvPr>
            <p:ph idx="1"/>
          </p:nvPr>
        </p:nvSpPr>
        <p:spPr/>
        <p:txBody>
          <a:bodyPr/>
          <a:lstStyle/>
          <a:p>
            <a:r>
              <a:rPr lang="en-US" sz="2400" dirty="0"/>
              <a:t>Greet newcomers when they arrive </a:t>
            </a:r>
          </a:p>
          <a:p>
            <a:r>
              <a:rPr lang="en-US" sz="2400" dirty="0"/>
              <a:t>Consider having beginner meetings </a:t>
            </a:r>
          </a:p>
          <a:p>
            <a:r>
              <a:rPr lang="en-US" sz="2400" dirty="0"/>
              <a:t>Reserve last 15 minutes of meeting for newcomers to share</a:t>
            </a:r>
          </a:p>
          <a:p>
            <a:r>
              <a:rPr lang="en-US" sz="2400" dirty="0"/>
              <a:t>After the meeting closes, talk with newcomers and offer them support</a:t>
            </a:r>
          </a:p>
          <a:p>
            <a:r>
              <a:rPr lang="en-US" sz="2400" dirty="0"/>
              <a:t>Encourage them to attend at least 6 meeting to see if Nar-Anon is for them.</a:t>
            </a:r>
          </a:p>
          <a:p>
            <a:endParaRPr lang="en-US" dirty="0"/>
          </a:p>
        </p:txBody>
      </p:sp>
    </p:spTree>
    <p:extLst>
      <p:ext uri="{BB962C8B-B14F-4D97-AF65-F5344CB8AC3E}">
        <p14:creationId xmlns:p14="http://schemas.microsoft.com/office/powerpoint/2010/main" val="4262840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7FD00-55F9-4514-9DAC-837DFD5807CA}"/>
              </a:ext>
            </a:extLst>
          </p:cNvPr>
          <p:cNvSpPr>
            <a:spLocks noGrp="1"/>
          </p:cNvSpPr>
          <p:nvPr>
            <p:ph type="title"/>
          </p:nvPr>
        </p:nvSpPr>
        <p:spPr/>
        <p:txBody>
          <a:bodyPr/>
          <a:lstStyle/>
          <a:p>
            <a:r>
              <a:rPr lang="en-US" dirty="0"/>
              <a:t>Give the Newcomer Phone numbers of some existing Members</a:t>
            </a:r>
          </a:p>
        </p:txBody>
      </p:sp>
      <p:sp>
        <p:nvSpPr>
          <p:cNvPr id="3" name="Content Placeholder 2">
            <a:extLst>
              <a:ext uri="{FF2B5EF4-FFF2-40B4-BE49-F238E27FC236}">
                <a16:creationId xmlns:a16="http://schemas.microsoft.com/office/drawing/2014/main" id="{B77D60E2-4AD0-49BE-9640-F569DEFB1A21}"/>
              </a:ext>
            </a:extLst>
          </p:cNvPr>
          <p:cNvSpPr>
            <a:spLocks noGrp="1"/>
          </p:cNvSpPr>
          <p:nvPr>
            <p:ph idx="1"/>
          </p:nvPr>
        </p:nvSpPr>
        <p:spPr/>
        <p:txBody>
          <a:bodyPr/>
          <a:lstStyle/>
          <a:p>
            <a:r>
              <a:rPr lang="en-US" sz="2400" dirty="0"/>
              <a:t>Write them on the back of the Newcomer Packet</a:t>
            </a:r>
          </a:p>
          <a:p>
            <a:pPr lvl="1"/>
            <a:r>
              <a:rPr lang="en-US" sz="2400" dirty="0">
                <a:hlinkClick r:id="rId2"/>
              </a:rPr>
              <a:t>Back of Newcomer Packet </a:t>
            </a:r>
            <a:endParaRPr lang="en-US" sz="2400" dirty="0"/>
          </a:p>
          <a:p>
            <a:r>
              <a:rPr lang="en-US" sz="2400" dirty="0"/>
              <a:t>Develop business cards with meeting information plus a few phone numbers of more seasoned members</a:t>
            </a:r>
          </a:p>
          <a:p>
            <a:pPr lvl="1"/>
            <a:r>
              <a:rPr lang="en-US" sz="2200" dirty="0">
                <a:hlinkClick r:id="rId3"/>
              </a:rPr>
              <a:t>Sample business card</a:t>
            </a:r>
            <a:endParaRPr lang="en-US" sz="2200" dirty="0"/>
          </a:p>
          <a:p>
            <a:r>
              <a:rPr lang="en-US" sz="2400" dirty="0"/>
              <a:t>Supply a copy of your ‘Member List’ with a few members highlighted that were at the meeting</a:t>
            </a:r>
          </a:p>
          <a:p>
            <a:pPr lvl="1"/>
            <a:r>
              <a:rPr lang="en-US" sz="2200" dirty="0">
                <a:hlinkClick r:id="rId4" action="ppaction://hlinkfile"/>
              </a:rPr>
              <a:t>Sample ‘Member List</a:t>
            </a:r>
            <a:r>
              <a:rPr lang="en-US" sz="2200" dirty="0"/>
              <a:t>’</a:t>
            </a:r>
          </a:p>
          <a:p>
            <a:pPr lvl="1"/>
            <a:endParaRPr lang="en-US" sz="2200" dirty="0"/>
          </a:p>
        </p:txBody>
      </p:sp>
    </p:spTree>
    <p:extLst>
      <p:ext uri="{BB962C8B-B14F-4D97-AF65-F5344CB8AC3E}">
        <p14:creationId xmlns:p14="http://schemas.microsoft.com/office/powerpoint/2010/main" val="3865613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13A85-E225-4BA4-BCA4-9D04179EA3C5}"/>
              </a:ext>
            </a:extLst>
          </p:cNvPr>
          <p:cNvSpPr>
            <a:spLocks noGrp="1"/>
          </p:cNvSpPr>
          <p:nvPr>
            <p:ph type="title"/>
          </p:nvPr>
        </p:nvSpPr>
        <p:spPr/>
        <p:txBody>
          <a:bodyPr/>
          <a:lstStyle/>
          <a:p>
            <a:r>
              <a:rPr lang="en-US" dirty="0"/>
              <a:t>Try to Obtain the Newcomer’s Cell  Number </a:t>
            </a:r>
          </a:p>
        </p:txBody>
      </p:sp>
      <p:sp>
        <p:nvSpPr>
          <p:cNvPr id="3" name="Content Placeholder 2">
            <a:extLst>
              <a:ext uri="{FF2B5EF4-FFF2-40B4-BE49-F238E27FC236}">
                <a16:creationId xmlns:a16="http://schemas.microsoft.com/office/drawing/2014/main" id="{3DCC0B60-97DD-4FD2-85BB-A0D53FC7ABA6}"/>
              </a:ext>
            </a:extLst>
          </p:cNvPr>
          <p:cNvSpPr>
            <a:spLocks noGrp="1"/>
          </p:cNvSpPr>
          <p:nvPr>
            <p:ph idx="1"/>
          </p:nvPr>
        </p:nvSpPr>
        <p:spPr/>
        <p:txBody>
          <a:bodyPr>
            <a:normAutofit/>
          </a:bodyPr>
          <a:lstStyle/>
          <a:p>
            <a:r>
              <a:rPr lang="en-US" sz="2400" dirty="0"/>
              <a:t>Ask the newcomer for their phone number, hopefully cell, and inform them that you will attempt to call or text them during the week and see how their week if going.</a:t>
            </a:r>
          </a:p>
          <a:p>
            <a:r>
              <a:rPr lang="en-US" sz="2400" dirty="0"/>
              <a:t>Call them during the week, offer them support, encourage them to come back</a:t>
            </a:r>
          </a:p>
          <a:p>
            <a:r>
              <a:rPr lang="en-US" sz="2400" dirty="0"/>
              <a:t>Text them during the week, showing concern for them and encouraging them to come back.  Sometimes, texting is less intrusive than calling them.</a:t>
            </a:r>
          </a:p>
          <a:p>
            <a:endParaRPr lang="en-US" sz="2400" dirty="0"/>
          </a:p>
          <a:p>
            <a:endParaRPr lang="en-US" sz="2400" dirty="0"/>
          </a:p>
        </p:txBody>
      </p:sp>
    </p:spTree>
    <p:extLst>
      <p:ext uri="{BB962C8B-B14F-4D97-AF65-F5344CB8AC3E}">
        <p14:creationId xmlns:p14="http://schemas.microsoft.com/office/powerpoint/2010/main" val="3185693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C8D58-F86E-4269-BC48-5D69587F24D4}"/>
              </a:ext>
            </a:extLst>
          </p:cNvPr>
          <p:cNvSpPr>
            <a:spLocks noGrp="1"/>
          </p:cNvSpPr>
          <p:nvPr>
            <p:ph type="title"/>
          </p:nvPr>
        </p:nvSpPr>
        <p:spPr/>
        <p:txBody>
          <a:bodyPr/>
          <a:lstStyle/>
          <a:p>
            <a:r>
              <a:rPr lang="en-US" dirty="0"/>
              <a:t>Set up a Mentoring Program for Newcomers</a:t>
            </a:r>
          </a:p>
        </p:txBody>
      </p:sp>
      <p:sp>
        <p:nvSpPr>
          <p:cNvPr id="3" name="Content Placeholder 2">
            <a:extLst>
              <a:ext uri="{FF2B5EF4-FFF2-40B4-BE49-F238E27FC236}">
                <a16:creationId xmlns:a16="http://schemas.microsoft.com/office/drawing/2014/main" id="{46AFA855-25F7-46F9-A454-24BFDC00E7FD}"/>
              </a:ext>
            </a:extLst>
          </p:cNvPr>
          <p:cNvSpPr>
            <a:spLocks noGrp="1"/>
          </p:cNvSpPr>
          <p:nvPr>
            <p:ph idx="1"/>
          </p:nvPr>
        </p:nvSpPr>
        <p:spPr/>
        <p:txBody>
          <a:bodyPr>
            <a:normAutofit/>
          </a:bodyPr>
          <a:lstStyle/>
          <a:p>
            <a:r>
              <a:rPr lang="en-US" sz="2400" dirty="0"/>
              <a:t>Ask for volunteers to serve as newcomer mentors – hopefully members that have been coming for some time and that attend regularly.  </a:t>
            </a:r>
          </a:p>
          <a:p>
            <a:r>
              <a:rPr lang="en-US" sz="2400" dirty="0"/>
              <a:t>Mentors can be responsible for following through on the items suggested in the previous 3 slides.  </a:t>
            </a:r>
          </a:p>
          <a:p>
            <a:r>
              <a:rPr lang="en-US" sz="2400" dirty="0"/>
              <a:t>Continue to review what works best for the group and make changes as appropriate.</a:t>
            </a:r>
          </a:p>
          <a:p>
            <a:endParaRPr lang="en-US" sz="2400" dirty="0"/>
          </a:p>
          <a:p>
            <a:endParaRPr lang="en-US" sz="2400" dirty="0"/>
          </a:p>
          <a:p>
            <a:endParaRPr lang="en-US" sz="2400" dirty="0"/>
          </a:p>
        </p:txBody>
      </p:sp>
    </p:spTree>
    <p:extLst>
      <p:ext uri="{BB962C8B-B14F-4D97-AF65-F5344CB8AC3E}">
        <p14:creationId xmlns:p14="http://schemas.microsoft.com/office/powerpoint/2010/main" val="4874754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0D515-EFB0-47A4-AA8F-CE8BDA9F8C2F}"/>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7D088499-C0C5-40A5-9CB8-A7D87789B65D}"/>
              </a:ext>
            </a:extLst>
          </p:cNvPr>
          <p:cNvSpPr>
            <a:spLocks noGrp="1"/>
          </p:cNvSpPr>
          <p:nvPr>
            <p:ph idx="1"/>
          </p:nvPr>
        </p:nvSpPr>
        <p:spPr>
          <a:xfrm>
            <a:off x="677334" y="2049517"/>
            <a:ext cx="8596668" cy="3991845"/>
          </a:xfrm>
        </p:spPr>
        <p:txBody>
          <a:bodyPr>
            <a:normAutofit fontScale="92500"/>
          </a:bodyPr>
          <a:lstStyle/>
          <a:p>
            <a:r>
              <a:rPr lang="en-US" sz="2400" dirty="0">
                <a:solidFill>
                  <a:schemeClr val="tx1"/>
                </a:solidFill>
              </a:rPr>
              <a:t>How do you balance the needs of the newcomer with the needs of others in your group?</a:t>
            </a:r>
          </a:p>
          <a:p>
            <a:r>
              <a:rPr lang="en-US" sz="2400" dirty="0">
                <a:solidFill>
                  <a:schemeClr val="tx1"/>
                </a:solidFill>
              </a:rPr>
              <a:t>Do you need to get their permission to call or text newcomers?</a:t>
            </a:r>
          </a:p>
          <a:p>
            <a:r>
              <a:rPr lang="en-US" sz="2400" dirty="0">
                <a:solidFill>
                  <a:schemeClr val="tx1"/>
                </a:solidFill>
              </a:rPr>
              <a:t>When should attempts to get them to return cease?</a:t>
            </a:r>
          </a:p>
          <a:p>
            <a:r>
              <a:rPr lang="en-US" sz="2400" dirty="0">
                <a:solidFill>
                  <a:schemeClr val="tx1"/>
                </a:solidFill>
              </a:rPr>
              <a:t>Have any groups found the secret to changing the newcomers mindset from ‘fixing the addict’ to ‘fixing themselves’?</a:t>
            </a:r>
          </a:p>
          <a:p>
            <a:r>
              <a:rPr lang="en-US" sz="2400" dirty="0">
                <a:solidFill>
                  <a:schemeClr val="tx1"/>
                </a:solidFill>
              </a:rPr>
              <a:t>What has worked for your group?</a:t>
            </a:r>
          </a:p>
          <a:p>
            <a:r>
              <a:rPr lang="en-US" sz="2400" dirty="0">
                <a:solidFill>
                  <a:schemeClr val="tx1"/>
                </a:solidFill>
              </a:rPr>
              <a:t>General comments, questions</a:t>
            </a:r>
          </a:p>
        </p:txBody>
      </p:sp>
    </p:spTree>
    <p:extLst>
      <p:ext uri="{BB962C8B-B14F-4D97-AF65-F5344CB8AC3E}">
        <p14:creationId xmlns:p14="http://schemas.microsoft.com/office/powerpoint/2010/main" val="4112050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1158</TotalTime>
  <Words>346</Words>
  <Application>Microsoft Office PowerPoint</Application>
  <PresentationFormat>Widescreen</PresentationFormat>
  <Paragraphs>32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Trebuchet MS</vt:lpstr>
      <vt:lpstr>Wingdings 3</vt:lpstr>
      <vt:lpstr>Facet</vt:lpstr>
      <vt:lpstr>Keeping New Members Coming Back</vt:lpstr>
      <vt:lpstr>Make the Newcomer Feel Welcome</vt:lpstr>
      <vt:lpstr>Give the Newcomer Phone numbers of some existing Members</vt:lpstr>
      <vt:lpstr>Try to Obtain the Newcomer’s Cell  Number </vt:lpstr>
      <vt:lpstr>Set up a Mentoring Program for Newcomers</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Keeping New Members Coming Back</dc:title>
  <dc:creator>Roderick Seemann</dc:creator>
  <cp:lastModifiedBy>Owner</cp:lastModifiedBy>
  <cp:revision>21</cp:revision>
  <cp:lastPrinted>2017-10-20T04:42:22Z</cp:lastPrinted>
  <dcterms:created xsi:type="dcterms:W3CDTF">2017-10-12T15:47:43Z</dcterms:created>
  <dcterms:modified xsi:type="dcterms:W3CDTF">2017-10-25T02:50:39Z</dcterms:modified>
</cp:coreProperties>
</file>