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24"/>
  </p:notesMasterIdLst>
  <p:sldIdLst>
    <p:sldId id="256" r:id="rId2"/>
    <p:sldId id="264" r:id="rId3"/>
    <p:sldId id="262" r:id="rId4"/>
    <p:sldId id="263" r:id="rId5"/>
    <p:sldId id="259" r:id="rId6"/>
    <p:sldId id="260" r:id="rId7"/>
    <p:sldId id="270" r:id="rId8"/>
    <p:sldId id="271" r:id="rId9"/>
    <p:sldId id="280" r:id="rId10"/>
    <p:sldId id="273" r:id="rId11"/>
    <p:sldId id="257" r:id="rId12"/>
    <p:sldId id="279" r:id="rId13"/>
    <p:sldId id="267" r:id="rId14"/>
    <p:sldId id="274" r:id="rId15"/>
    <p:sldId id="265" r:id="rId16"/>
    <p:sldId id="275" r:id="rId17"/>
    <p:sldId id="266" r:id="rId18"/>
    <p:sldId id="276" r:id="rId19"/>
    <p:sldId id="268" r:id="rId20"/>
    <p:sldId id="277" r:id="rId21"/>
    <p:sldId id="269" r:id="rId22"/>
    <p:sldId id="278" r:id="rId23"/>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8000" autoAdjust="0"/>
  </p:normalViewPr>
  <p:slideViewPr>
    <p:cSldViewPr>
      <p:cViewPr varScale="1">
        <p:scale>
          <a:sx n="92" d="100"/>
          <a:sy n="92" d="100"/>
        </p:scale>
        <p:origin x="876"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43ED0AE-3C7F-4FAE-B539-E462B743347B}" type="datetimeFigureOut">
              <a:rPr lang="en-US" smtClean="0"/>
              <a:pPr/>
              <a:t>10/26/2017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8F0F5AF-B540-4DA6-833B-BD32D499D36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I’m</a:t>
            </a:r>
            <a:r>
              <a:rPr lang="en-US" baseline="0" dirty="0"/>
              <a:t> not sure; That’s why you go to a NFG meeting to learn about Outreach.</a:t>
            </a:r>
          </a:p>
          <a:p>
            <a:r>
              <a:rPr lang="en-US" baseline="0" dirty="0"/>
              <a:t>Step 12 – “Having had a spiritual awakening as a result of these steps, we tried to carry this message to others and to practice these principles in all our affairs.</a:t>
            </a:r>
          </a:p>
          <a:p>
            <a:r>
              <a:rPr lang="en-US" baseline="0" dirty="0"/>
              <a:t>Tradition 5 – Each NFG has but one purpose; to help families of addicts.  We do this by practicing the 12 steps of Nar-Anon, by encouraging and understanding our addicted relatives, and by welcoming and giving comfort to families of addicts.</a:t>
            </a:r>
          </a:p>
          <a:p>
            <a:r>
              <a:rPr lang="en-US" baseline="0" dirty="0"/>
              <a:t>Other Steps, Traditions, Concepts:</a:t>
            </a:r>
          </a:p>
          <a:p>
            <a:r>
              <a:rPr lang="en-US" baseline="0" dirty="0"/>
              <a:t>Tradition 7 – Every group ought to be fully self-supporting, declining outside contributions.  This addresses more than financial needs.  Each group should be self-supporting in all their needs, as best they can manage.  This includes Outreach efforts.</a:t>
            </a:r>
          </a:p>
          <a:p>
            <a:r>
              <a:rPr lang="en-US" baseline="0" dirty="0"/>
              <a:t>Tradition 11 – Our public relations policy is based on attraction rather than promotion; we need always maintain personal anonymity at the level of press, radio, films, internet and other forms of mass media.  We need guard with special care the anonymity of all NA members.</a:t>
            </a:r>
            <a:endParaRPr lang="en-US" dirty="0"/>
          </a:p>
        </p:txBody>
      </p:sp>
      <p:sp>
        <p:nvSpPr>
          <p:cNvPr id="4" name="Slide Number Placeholder 3"/>
          <p:cNvSpPr>
            <a:spLocks noGrp="1"/>
          </p:cNvSpPr>
          <p:nvPr>
            <p:ph type="sldNum" sz="quarter" idx="10"/>
          </p:nvPr>
        </p:nvSpPr>
        <p:spPr/>
        <p:txBody>
          <a:bodyPr/>
          <a:lstStyle/>
          <a:p>
            <a:fld id="{48F0F5AF-B540-4DA6-833B-BD32D499D362}" type="slidenum">
              <a:rPr lang="en-US" smtClean="0"/>
              <a:pPr/>
              <a:t>14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5867400" cy="6858000"/>
            <a:chOff x="0" y="0"/>
            <a:chExt cx="3696" cy="4320"/>
          </a:xfrm>
        </p:grpSpPr>
        <p:sp>
          <p:nvSpPr>
            <p:cNvPr id="5" name="Rectangle 3"/>
            <p:cNvSpPr>
              <a:spLocks noChangeArrowheads="1"/>
            </p:cNvSpPr>
            <p:nvPr/>
          </p:nvSpPr>
          <p:spPr bwMode="auto">
            <a:xfrm>
              <a:off x="0" y="0"/>
              <a:ext cx="2880" cy="4320"/>
            </a:xfrm>
            <a:prstGeom prst="rect">
              <a:avLst/>
            </a:prstGeom>
            <a:solidFill>
              <a:schemeClr val="accent2"/>
            </a:solidFill>
            <a:ln w="9525">
              <a:noFill/>
              <a:miter lim="800000"/>
              <a:headEnd/>
              <a:tailEnd/>
            </a:ln>
            <a:effectLst/>
          </p:spPr>
          <p:txBody>
            <a:bodyPr wrap="none" anchor="ctr"/>
            <a:lstStyle/>
            <a:p>
              <a:pPr algn="ctr" eaLnBrk="1" hangingPunct="1"/>
              <a:endParaRPr kumimoji="1" lang="en-US" altLang="en-US" sz="2400">
                <a:latin typeface="Times New Roman" pitchFamily="18" charset="0"/>
              </a:endParaRPr>
            </a:p>
          </p:txBody>
        </p:sp>
        <p:sp>
          <p:nvSpPr>
            <p:cNvPr id="6" name="AutoShape 4"/>
            <p:cNvSpPr>
              <a:spLocks noChangeArrowheads="1"/>
            </p:cNvSpPr>
            <p:nvPr/>
          </p:nvSpPr>
          <p:spPr bwMode="white">
            <a:xfrm>
              <a:off x="432" y="624"/>
              <a:ext cx="3264" cy="1200"/>
            </a:xfrm>
            <a:prstGeom prst="roundRect">
              <a:avLst>
                <a:gd name="adj" fmla="val 50000"/>
              </a:avLst>
            </a:prstGeom>
            <a:solidFill>
              <a:schemeClr val="bg1"/>
            </a:solidFill>
            <a:ln w="9525">
              <a:noFill/>
              <a:round/>
              <a:headEnd/>
              <a:tailEnd/>
            </a:ln>
            <a:effectLst/>
          </p:spPr>
          <p:txBody>
            <a:bodyPr wrap="none" anchor="ctr"/>
            <a:lstStyle/>
            <a:p>
              <a:pPr algn="ctr" eaLnBrk="1" hangingPunct="1"/>
              <a:endParaRPr kumimoji="1" lang="en-US" altLang="en-US" sz="2400">
                <a:latin typeface="Times New Roman" pitchFamily="18" charset="0"/>
              </a:endParaRPr>
            </a:p>
          </p:txBody>
        </p:sp>
      </p:grpSp>
      <p:grpSp>
        <p:nvGrpSpPr>
          <p:cNvPr id="7" name="Group 5"/>
          <p:cNvGrpSpPr>
            <a:grpSpLocks/>
          </p:cNvGrpSpPr>
          <p:nvPr/>
        </p:nvGrpSpPr>
        <p:grpSpPr bwMode="auto">
          <a:xfrm>
            <a:off x="3632200" y="4889500"/>
            <a:ext cx="4876800" cy="319088"/>
            <a:chOff x="2288" y="3080"/>
            <a:chExt cx="3072" cy="201"/>
          </a:xfrm>
        </p:grpSpPr>
        <p:sp>
          <p:nvSpPr>
            <p:cNvPr id="8" name="AutoShape 6"/>
            <p:cNvSpPr>
              <a:spLocks noChangeArrowheads="1"/>
            </p:cNvSpPr>
            <p:nvPr/>
          </p:nvSpPr>
          <p:spPr bwMode="auto">
            <a:xfrm flipH="1">
              <a:off x="2288" y="3080"/>
              <a:ext cx="2914" cy="200"/>
            </a:xfrm>
            <a:prstGeom prst="roundRect">
              <a:avLst>
                <a:gd name="adj" fmla="val 0"/>
              </a:avLst>
            </a:prstGeom>
            <a:solidFill>
              <a:schemeClr val="hlink"/>
            </a:solidFill>
            <a:ln w="9525">
              <a:noFill/>
              <a:round/>
              <a:headEnd/>
              <a:tailEnd/>
            </a:ln>
            <a:effectLst/>
          </p:spPr>
          <p:txBody>
            <a:bodyPr wrap="none" anchor="ctr"/>
            <a:lstStyle/>
            <a:p>
              <a:endParaRPr lang="en-US"/>
            </a:p>
          </p:txBody>
        </p:sp>
        <p:sp>
          <p:nvSpPr>
            <p:cNvPr id="9" name="AutoShape 7"/>
            <p:cNvSpPr>
              <a:spLocks noChangeArrowheads="1"/>
            </p:cNvSpPr>
            <p:nvPr/>
          </p:nvSpPr>
          <p:spPr bwMode="auto">
            <a:xfrm>
              <a:off x="5196" y="3080"/>
              <a:ext cx="164" cy="201"/>
            </a:xfrm>
            <a:prstGeom prst="flowChartDelay">
              <a:avLst/>
            </a:prstGeom>
            <a:solidFill>
              <a:schemeClr val="hlink"/>
            </a:solidFill>
            <a:ln w="9525">
              <a:noFill/>
              <a:miter lim="800000"/>
              <a:headEnd/>
              <a:tailEnd/>
            </a:ln>
            <a:effectLst/>
          </p:spPr>
          <p:txBody>
            <a:bodyPr wrap="none" anchor="ctr"/>
            <a:lstStyle/>
            <a:p>
              <a:endParaRPr lang="en-US"/>
            </a:p>
          </p:txBody>
        </p:sp>
      </p:grpSp>
      <p:sp>
        <p:nvSpPr>
          <p:cNvPr id="23560" name="Rectangle 8"/>
          <p:cNvSpPr>
            <a:spLocks noGrp="1" noChangeArrowheads="1"/>
          </p:cNvSpPr>
          <p:nvPr>
            <p:ph type="subTitle" idx="1"/>
          </p:nvPr>
        </p:nvSpPr>
        <p:spPr>
          <a:xfrm>
            <a:off x="4673600" y="2927350"/>
            <a:ext cx="4013200" cy="1822450"/>
          </a:xfrm>
        </p:spPr>
        <p:txBody>
          <a:bodyPr anchor="b"/>
          <a:lstStyle>
            <a:lvl1pPr marL="0" indent="0">
              <a:buFont typeface="Wingdings" pitchFamily="2" charset="2"/>
              <a:buNone/>
              <a:defRPr>
                <a:solidFill>
                  <a:schemeClr val="tx2"/>
                </a:solidFill>
              </a:defRPr>
            </a:lvl1pPr>
          </a:lstStyle>
          <a:p>
            <a:pPr lvl="0"/>
            <a:r>
              <a:rPr lang="en-US" altLang="en-US" noProof="0"/>
              <a:t>Click to edit Master subtitle style</a:t>
            </a:r>
          </a:p>
        </p:txBody>
      </p:sp>
      <p:sp>
        <p:nvSpPr>
          <p:cNvPr id="23564" name="AutoShape 12"/>
          <p:cNvSpPr>
            <a:spLocks noGrp="1" noChangeArrowheads="1"/>
          </p:cNvSpPr>
          <p:nvPr>
            <p:ph type="ctrTitle" sz="quarter"/>
          </p:nvPr>
        </p:nvSpPr>
        <p:spPr>
          <a:xfrm>
            <a:off x="685800" y="990600"/>
            <a:ext cx="8229600" cy="1905000"/>
          </a:xfrm>
          <a:prstGeom prst="roundRect">
            <a:avLst>
              <a:gd name="adj" fmla="val 50000"/>
            </a:avLst>
          </a:prstGeom>
        </p:spPr>
        <p:txBody>
          <a:bodyPr anchor="ctr"/>
          <a:lstStyle>
            <a:lvl1pPr algn="ctr">
              <a:defRPr>
                <a:solidFill>
                  <a:schemeClr val="tx1"/>
                </a:solidFill>
              </a:defRPr>
            </a:lvl1pPr>
          </a:lstStyle>
          <a:p>
            <a:pPr lvl="0"/>
            <a:r>
              <a:rPr lang="en-US" altLang="en-US" noProof="0"/>
              <a:t>Click to edit Master title style</a:t>
            </a:r>
          </a:p>
        </p:txBody>
      </p:sp>
      <p:sp>
        <p:nvSpPr>
          <p:cNvPr id="10" name="Rectangle 9"/>
          <p:cNvSpPr>
            <a:spLocks noGrp="1" noChangeArrowheads="1"/>
          </p:cNvSpPr>
          <p:nvPr>
            <p:ph type="dt" sz="quarter"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mtClean="0">
                <a:solidFill>
                  <a:schemeClr val="bg1"/>
                </a:solidFill>
              </a:defRPr>
            </a:lvl1pPr>
          </a:lstStyle>
          <a:p>
            <a:pPr>
              <a:defRPr/>
            </a:pPr>
            <a:endParaRPr lang="en-US" altLang="en-US"/>
          </a:p>
        </p:txBody>
      </p:sp>
      <p:sp>
        <p:nvSpPr>
          <p:cNvPr id="11" name="Rectangle 10"/>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r">
              <a:defRPr smtClean="0"/>
            </a:lvl1pPr>
          </a:lstStyle>
          <a:p>
            <a:pPr>
              <a:defRPr/>
            </a:pPr>
            <a:endParaRPr lang="en-US" altLang="en-US"/>
          </a:p>
        </p:txBody>
      </p:sp>
      <p:sp>
        <p:nvSpPr>
          <p:cNvPr id="12" name="Rectangle 11"/>
          <p:cNvSpPr>
            <a:spLocks noGrp="1" noChangeArrowheads="1"/>
          </p:cNvSpPr>
          <p:nvPr>
            <p:ph type="sldNum" sz="quarter" idx="12"/>
          </p:nvPr>
        </p:nvSpPr>
        <p:spPr>
          <a:xfrm>
            <a:off x="76200" y="6248400"/>
            <a:ext cx="587375" cy="48895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0"/>
          <a:lstStyle>
            <a:lvl1pPr>
              <a:defRPr smtClean="0"/>
            </a:lvl1pPr>
          </a:lstStyle>
          <a:p>
            <a:pPr>
              <a:defRPr/>
            </a:pPr>
            <a:fld id="{C85107ED-3612-4AF8-BC2F-F440B0ACC111}" type="slidenum">
              <a:rPr lang="en-US" altLang="en-US"/>
              <a:pPr>
                <a:defRPr/>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3"/>
          <p:cNvSpPr>
            <a:spLocks noGrp="1" noChangeArrowheads="1"/>
          </p:cNvSpPr>
          <p:nvPr>
            <p:ph type="sldNum" sz="quarter" idx="12"/>
          </p:nvPr>
        </p:nvSpPr>
        <p:spPr>
          <a:ln/>
        </p:spPr>
        <p:txBody>
          <a:bodyPr/>
          <a:lstStyle>
            <a:lvl1pPr>
              <a:defRPr/>
            </a:lvl1pPr>
          </a:lstStyle>
          <a:p>
            <a:pPr>
              <a:defRPr/>
            </a:pPr>
            <a:fld id="{48C7A180-F004-4D87-92A4-B77ACB68AEA7}" type="slidenum">
              <a:rPr lang="en-US" altLang="en-US"/>
              <a:pPr>
                <a:defRPr/>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762000"/>
            <a:ext cx="1981200" cy="532447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62000" y="762000"/>
            <a:ext cx="5791200" cy="53244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3"/>
          <p:cNvSpPr>
            <a:spLocks noGrp="1" noChangeArrowheads="1"/>
          </p:cNvSpPr>
          <p:nvPr>
            <p:ph type="sldNum" sz="quarter" idx="12"/>
          </p:nvPr>
        </p:nvSpPr>
        <p:spPr>
          <a:ln/>
        </p:spPr>
        <p:txBody>
          <a:bodyPr/>
          <a:lstStyle>
            <a:lvl1pPr>
              <a:defRPr/>
            </a:lvl1pPr>
          </a:lstStyle>
          <a:p>
            <a:pPr>
              <a:defRPr/>
            </a:pPr>
            <a:fld id="{70511164-AFEA-42A5-91D3-18492CB56408}" type="slidenum">
              <a:rPr lang="en-US" altLang="en-US"/>
              <a:pPr>
                <a:defRPr/>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3"/>
          <p:cNvSpPr>
            <a:spLocks noGrp="1" noChangeArrowheads="1"/>
          </p:cNvSpPr>
          <p:nvPr>
            <p:ph type="sldNum" sz="quarter" idx="12"/>
          </p:nvPr>
        </p:nvSpPr>
        <p:spPr>
          <a:ln/>
        </p:spPr>
        <p:txBody>
          <a:bodyPr/>
          <a:lstStyle>
            <a:lvl1pPr>
              <a:defRPr/>
            </a:lvl1pPr>
          </a:lstStyle>
          <a:p>
            <a:pPr>
              <a:defRPr/>
            </a:pPr>
            <a:fld id="{49CA91EC-33FD-4B9E-8AF1-B43A69D891FB}" type="slidenum">
              <a:rPr lang="en-US" altLang="en-US"/>
              <a:pPr>
                <a:defRPr/>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3"/>
          <p:cNvSpPr>
            <a:spLocks noGrp="1" noChangeArrowheads="1"/>
          </p:cNvSpPr>
          <p:nvPr>
            <p:ph type="sldNum" sz="quarter" idx="12"/>
          </p:nvPr>
        </p:nvSpPr>
        <p:spPr>
          <a:ln/>
        </p:spPr>
        <p:txBody>
          <a:bodyPr/>
          <a:lstStyle>
            <a:lvl1pPr>
              <a:defRPr/>
            </a:lvl1pPr>
          </a:lstStyle>
          <a:p>
            <a:pPr>
              <a:defRPr/>
            </a:pPr>
            <a:fld id="{C95D7598-DCC3-4F39-88B7-4BFAF590BBEB}" type="slidenum">
              <a:rPr lang="en-US" altLang="en-US"/>
              <a:pPr>
                <a:defRPr/>
              </a:pPr>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2362200"/>
            <a:ext cx="377031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60913" y="2362200"/>
            <a:ext cx="3770312"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13"/>
          <p:cNvSpPr>
            <a:spLocks noGrp="1" noChangeArrowheads="1"/>
          </p:cNvSpPr>
          <p:nvPr>
            <p:ph type="sldNum" sz="quarter" idx="12"/>
          </p:nvPr>
        </p:nvSpPr>
        <p:spPr>
          <a:ln/>
        </p:spPr>
        <p:txBody>
          <a:bodyPr/>
          <a:lstStyle>
            <a:lvl1pPr>
              <a:defRPr/>
            </a:lvl1pPr>
          </a:lstStyle>
          <a:p>
            <a:pPr>
              <a:defRPr/>
            </a:pPr>
            <a:fld id="{1A0E3512-9FD0-4A18-B865-6077B006B842}" type="slidenum">
              <a:rPr lang="en-US" altLang="en-US"/>
              <a:pPr>
                <a:defRPr/>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1"/>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12"/>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13"/>
          <p:cNvSpPr>
            <a:spLocks noGrp="1" noChangeArrowheads="1"/>
          </p:cNvSpPr>
          <p:nvPr>
            <p:ph type="sldNum" sz="quarter" idx="12"/>
          </p:nvPr>
        </p:nvSpPr>
        <p:spPr>
          <a:ln/>
        </p:spPr>
        <p:txBody>
          <a:bodyPr/>
          <a:lstStyle>
            <a:lvl1pPr>
              <a:defRPr/>
            </a:lvl1pPr>
          </a:lstStyle>
          <a:p>
            <a:pPr>
              <a:defRPr/>
            </a:pPr>
            <a:fld id="{32859D96-258F-4811-A680-250774C478D6}" type="slidenum">
              <a:rPr lang="en-US" altLang="en-US"/>
              <a:pPr>
                <a:defRPr/>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1"/>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12"/>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13"/>
          <p:cNvSpPr>
            <a:spLocks noGrp="1" noChangeArrowheads="1"/>
          </p:cNvSpPr>
          <p:nvPr>
            <p:ph type="sldNum" sz="quarter" idx="12"/>
          </p:nvPr>
        </p:nvSpPr>
        <p:spPr>
          <a:ln/>
        </p:spPr>
        <p:txBody>
          <a:bodyPr/>
          <a:lstStyle>
            <a:lvl1pPr>
              <a:defRPr/>
            </a:lvl1pPr>
          </a:lstStyle>
          <a:p>
            <a:pPr>
              <a:defRPr/>
            </a:pPr>
            <a:fld id="{4980E885-295A-4B2C-9588-127B09AC8453}" type="slidenum">
              <a:rPr lang="en-US" altLang="en-US"/>
              <a:pPr>
                <a:defRPr/>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12"/>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13"/>
          <p:cNvSpPr>
            <a:spLocks noGrp="1" noChangeArrowheads="1"/>
          </p:cNvSpPr>
          <p:nvPr>
            <p:ph type="sldNum" sz="quarter" idx="12"/>
          </p:nvPr>
        </p:nvSpPr>
        <p:spPr>
          <a:ln/>
        </p:spPr>
        <p:txBody>
          <a:bodyPr/>
          <a:lstStyle>
            <a:lvl1pPr>
              <a:defRPr/>
            </a:lvl1pPr>
          </a:lstStyle>
          <a:p>
            <a:pPr>
              <a:defRPr/>
            </a:pPr>
            <a:fld id="{FE4F493E-D51F-4B5E-961B-D1BFD6659FA1}" type="slidenum">
              <a:rPr lang="en-US" altLang="en-US"/>
              <a:pPr>
                <a:defRPr/>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13"/>
          <p:cNvSpPr>
            <a:spLocks noGrp="1" noChangeArrowheads="1"/>
          </p:cNvSpPr>
          <p:nvPr>
            <p:ph type="sldNum" sz="quarter" idx="12"/>
          </p:nvPr>
        </p:nvSpPr>
        <p:spPr>
          <a:ln/>
        </p:spPr>
        <p:txBody>
          <a:bodyPr/>
          <a:lstStyle>
            <a:lvl1pPr>
              <a:defRPr/>
            </a:lvl1pPr>
          </a:lstStyle>
          <a:p>
            <a:pPr>
              <a:defRPr/>
            </a:pPr>
            <a:fld id="{18E05871-63C6-4D78-97DF-77ABC1B7DC4E}" type="slidenum">
              <a:rPr lang="en-US" altLang="en-US"/>
              <a:pPr>
                <a:defRPr/>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13"/>
          <p:cNvSpPr>
            <a:spLocks noGrp="1" noChangeArrowheads="1"/>
          </p:cNvSpPr>
          <p:nvPr>
            <p:ph type="sldNum" sz="quarter" idx="12"/>
          </p:nvPr>
        </p:nvSpPr>
        <p:spPr>
          <a:ln/>
        </p:spPr>
        <p:txBody>
          <a:bodyPr/>
          <a:lstStyle>
            <a:lvl1pPr>
              <a:defRPr/>
            </a:lvl1pPr>
          </a:lstStyle>
          <a:p>
            <a:pPr>
              <a:defRPr/>
            </a:pPr>
            <a:fld id="{BC0A1A80-C13F-4D8D-A444-C994AD2DA6C0}" type="slidenum">
              <a:rPr lang="en-US" altLang="en-US"/>
              <a:pPr>
                <a:defRPr/>
              </a:pPr>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7620000" cy="6858000"/>
            <a:chOff x="0" y="0"/>
            <a:chExt cx="4800" cy="4320"/>
          </a:xfrm>
        </p:grpSpPr>
        <p:grpSp>
          <p:nvGrpSpPr>
            <p:cNvPr id="1032" name="Group 3"/>
            <p:cNvGrpSpPr>
              <a:grpSpLocks/>
            </p:cNvGrpSpPr>
            <p:nvPr userDrawn="1"/>
          </p:nvGrpSpPr>
          <p:grpSpPr bwMode="auto">
            <a:xfrm>
              <a:off x="0" y="0"/>
              <a:ext cx="2016" cy="4320"/>
              <a:chOff x="0" y="0"/>
              <a:chExt cx="2016" cy="4320"/>
            </a:xfrm>
          </p:grpSpPr>
          <p:sp>
            <p:nvSpPr>
              <p:cNvPr id="1036" name="Rectangle 4"/>
              <p:cNvSpPr>
                <a:spLocks noChangeArrowheads="1"/>
              </p:cNvSpPr>
              <p:nvPr userDrawn="1"/>
            </p:nvSpPr>
            <p:spPr bwMode="auto">
              <a:xfrm>
                <a:off x="0" y="0"/>
                <a:ext cx="480" cy="4320"/>
              </a:xfrm>
              <a:prstGeom prst="rect">
                <a:avLst/>
              </a:prstGeom>
              <a:solidFill>
                <a:schemeClr val="accent2"/>
              </a:solidFill>
              <a:ln w="9525">
                <a:noFill/>
                <a:miter lim="800000"/>
                <a:headEnd/>
                <a:tailEnd/>
              </a:ln>
              <a:effectLst/>
            </p:spPr>
            <p:txBody>
              <a:bodyPr wrap="none" anchor="ctr"/>
              <a:lstStyle/>
              <a:p>
                <a:endParaRPr lang="en-US"/>
              </a:p>
            </p:txBody>
          </p:sp>
          <p:sp>
            <p:nvSpPr>
              <p:cNvPr id="1037" name="Freeform 5"/>
              <p:cNvSpPr>
                <a:spLocks/>
              </p:cNvSpPr>
              <p:nvPr userDrawn="1"/>
            </p:nvSpPr>
            <p:spPr bwMode="auto">
              <a:xfrm>
                <a:off x="288" y="0"/>
                <a:ext cx="1728" cy="735"/>
              </a:xfrm>
              <a:custGeom>
                <a:avLst/>
                <a:gdLst>
                  <a:gd name="T0" fmla="*/ 1728 w 1728"/>
                  <a:gd name="T1" fmla="*/ 0 h 735"/>
                  <a:gd name="T2" fmla="*/ 1728 w 1728"/>
                  <a:gd name="T3" fmla="*/ 480 h 735"/>
                  <a:gd name="T4" fmla="*/ 380 w 1728"/>
                  <a:gd name="T5" fmla="*/ 482 h 735"/>
                  <a:gd name="T6" fmla="*/ 354 w 1728"/>
                  <a:gd name="T7" fmla="*/ 480 h 735"/>
                  <a:gd name="T8" fmla="*/ 308 w 1728"/>
                  <a:gd name="T9" fmla="*/ 489 h 735"/>
                  <a:gd name="T10" fmla="*/ 246 w 1728"/>
                  <a:gd name="T11" fmla="*/ 531 h 735"/>
                  <a:gd name="T12" fmla="*/ 206 w 1728"/>
                  <a:gd name="T13" fmla="*/ 597 h 735"/>
                  <a:gd name="T14" fmla="*/ 192 w 1728"/>
                  <a:gd name="T15" fmla="*/ 666 h 735"/>
                  <a:gd name="T16" fmla="*/ 192 w 1728"/>
                  <a:gd name="T17" fmla="*/ 735 h 735"/>
                  <a:gd name="T18" fmla="*/ 0 w 1728"/>
                  <a:gd name="T19" fmla="*/ 735 h 735"/>
                  <a:gd name="T20" fmla="*/ 0 w 1728"/>
                  <a:gd name="T21" fmla="*/ 480 h 735"/>
                  <a:gd name="T22" fmla="*/ 0 w 1728"/>
                  <a:gd name="T23" fmla="*/ 0 h 735"/>
                  <a:gd name="T24" fmla="*/ 1728 w 1728"/>
                  <a:gd name="T25" fmla="*/ 0 h 73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w="9525" cap="flat" cmpd="sng">
                <a:noFill/>
                <a:prstDash val="solid"/>
                <a:miter lim="800000"/>
                <a:headEnd type="none" w="med" len="med"/>
                <a:tailEnd type="none" w="med" len="med"/>
              </a:ln>
              <a:effectLst/>
            </p:spPr>
            <p:txBody>
              <a:bodyPr wrap="none"/>
              <a:lstStyle/>
              <a:p>
                <a:endParaRPr lang="en-US"/>
              </a:p>
            </p:txBody>
          </p:sp>
        </p:grpSp>
        <p:grpSp>
          <p:nvGrpSpPr>
            <p:cNvPr id="1033" name="Group 6"/>
            <p:cNvGrpSpPr>
              <a:grpSpLocks/>
            </p:cNvGrpSpPr>
            <p:nvPr/>
          </p:nvGrpSpPr>
          <p:grpSpPr bwMode="auto">
            <a:xfrm>
              <a:off x="144" y="1248"/>
              <a:ext cx="4656" cy="201"/>
              <a:chOff x="144" y="1248"/>
              <a:chExt cx="4656" cy="201"/>
            </a:xfrm>
          </p:grpSpPr>
          <p:sp>
            <p:nvSpPr>
              <p:cNvPr id="1034" name="AutoShape 7"/>
              <p:cNvSpPr>
                <a:spLocks noChangeArrowheads="1"/>
              </p:cNvSpPr>
              <p:nvPr/>
            </p:nvSpPr>
            <p:spPr bwMode="auto">
              <a:xfrm>
                <a:off x="384" y="1248"/>
                <a:ext cx="4416" cy="200"/>
              </a:xfrm>
              <a:prstGeom prst="roundRect">
                <a:avLst>
                  <a:gd name="adj" fmla="val 0"/>
                </a:avLst>
              </a:prstGeom>
              <a:solidFill>
                <a:schemeClr val="hlink"/>
              </a:solidFill>
              <a:ln w="9525">
                <a:noFill/>
                <a:round/>
                <a:headEnd/>
                <a:tailEnd/>
              </a:ln>
              <a:effectLst/>
            </p:spPr>
            <p:txBody>
              <a:bodyPr wrap="none" anchor="ctr"/>
              <a:lstStyle/>
              <a:p>
                <a:endParaRPr lang="en-US"/>
              </a:p>
            </p:txBody>
          </p:sp>
          <p:sp>
            <p:nvSpPr>
              <p:cNvPr id="1035" name="AutoShape 8"/>
              <p:cNvSpPr>
                <a:spLocks noChangeArrowheads="1"/>
              </p:cNvSpPr>
              <p:nvPr/>
            </p:nvSpPr>
            <p:spPr bwMode="auto">
              <a:xfrm flipH="1">
                <a:off x="144" y="1248"/>
                <a:ext cx="248" cy="201"/>
              </a:xfrm>
              <a:prstGeom prst="flowChartDelay">
                <a:avLst/>
              </a:prstGeom>
              <a:solidFill>
                <a:schemeClr val="hlink"/>
              </a:solidFill>
              <a:ln w="9525">
                <a:noFill/>
                <a:miter lim="800000"/>
                <a:headEnd/>
                <a:tailEnd/>
              </a:ln>
              <a:effectLst/>
            </p:spPr>
            <p:txBody>
              <a:bodyPr wrap="none" anchor="ctr"/>
              <a:lstStyle/>
              <a:p>
                <a:endParaRPr lang="en-US"/>
              </a:p>
            </p:txBody>
          </p:sp>
        </p:grpSp>
      </p:grpSp>
      <p:sp>
        <p:nvSpPr>
          <p:cNvPr id="1027" name="AutoShape 9"/>
          <p:cNvSpPr>
            <a:spLocks noGrp="1" noChangeArrowheads="1"/>
          </p:cNvSpPr>
          <p:nvPr>
            <p:ph type="title"/>
          </p:nvPr>
        </p:nvSpPr>
        <p:spPr bwMode="auto">
          <a:xfrm>
            <a:off x="762000" y="762000"/>
            <a:ext cx="7924800" cy="1143000"/>
          </a:xfrm>
          <a:prstGeom prst="roundRect">
            <a:avLst>
              <a:gd name="adj" fmla="val 21667"/>
            </a:avLst>
          </a:prstGeom>
          <a:noFill/>
          <a:ln w="9525">
            <a:noFill/>
            <a:round/>
            <a:headEnd/>
            <a:tailEnd/>
          </a:ln>
          <a:effec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8" name="Rectangle 10"/>
          <p:cNvSpPr>
            <a:spLocks noGrp="1" noChangeArrowheads="1"/>
          </p:cNvSpPr>
          <p:nvPr>
            <p:ph type="body" idx="1"/>
          </p:nvPr>
        </p:nvSpPr>
        <p:spPr bwMode="auto">
          <a:xfrm>
            <a:off x="838200" y="2362200"/>
            <a:ext cx="7693025" cy="37242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2539" name="Rectangle 11"/>
          <p:cNvSpPr>
            <a:spLocks noGrp="1" noChangeArrowheads="1"/>
          </p:cNvSpPr>
          <p:nvPr>
            <p:ph type="dt" sz="half" idx="2"/>
          </p:nvPr>
        </p:nvSpPr>
        <p:spPr bwMode="auto">
          <a:xfrm>
            <a:off x="2438400" y="6248400"/>
            <a:ext cx="2130425" cy="474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400" smtClean="0"/>
            </a:lvl1pPr>
          </a:lstStyle>
          <a:p>
            <a:pPr>
              <a:defRPr/>
            </a:pPr>
            <a:endParaRPr lang="en-US" altLang="en-US"/>
          </a:p>
        </p:txBody>
      </p:sp>
      <p:sp>
        <p:nvSpPr>
          <p:cNvPr id="22540" name="Rectangle 12"/>
          <p:cNvSpPr>
            <a:spLocks noGrp="1" noChangeArrowheads="1"/>
          </p:cNvSpPr>
          <p:nvPr>
            <p:ph type="ftr" sz="quarter" idx="3"/>
          </p:nvPr>
        </p:nvSpPr>
        <p:spPr bwMode="auto">
          <a:xfrm>
            <a:off x="5791200" y="6248400"/>
            <a:ext cx="2897188" cy="474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400" smtClean="0"/>
            </a:lvl1pPr>
          </a:lstStyle>
          <a:p>
            <a:pPr>
              <a:defRPr/>
            </a:pPr>
            <a:endParaRPr lang="en-US" altLang="en-US"/>
          </a:p>
        </p:txBody>
      </p:sp>
      <p:sp>
        <p:nvSpPr>
          <p:cNvPr id="22541" name="Rectangle 13"/>
          <p:cNvSpPr>
            <a:spLocks noGrp="1" noChangeArrowheads="1"/>
          </p:cNvSpPr>
          <p:nvPr>
            <p:ph type="sldNum" sz="quarter" idx="4"/>
          </p:nvPr>
        </p:nvSpPr>
        <p:spPr bwMode="auto">
          <a:xfrm>
            <a:off x="84138" y="6242050"/>
            <a:ext cx="587375"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1" compatLnSpc="1">
            <a:prstTxWarp prst="textNoShape">
              <a:avLst/>
            </a:prstTxWarp>
          </a:bodyPr>
          <a:lstStyle>
            <a:lvl1pPr eaLnBrk="1" hangingPunct="1">
              <a:defRPr sz="2600" b="1" smtClean="0">
                <a:solidFill>
                  <a:schemeClr val="bg1"/>
                </a:solidFill>
              </a:defRPr>
            </a:lvl1pPr>
          </a:lstStyle>
          <a:p>
            <a:pPr>
              <a:defRPr/>
            </a:pPr>
            <a:fld id="{1925E4CB-6A68-42A1-B2CB-C53E1C0EDE30}"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80"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Lst>
  <p:txStyles>
    <p:titleStyle>
      <a:lvl1pPr algn="l" rtl="0" eaLnBrk="0" fontAlgn="base" hangingPunct="0">
        <a:lnSpc>
          <a:spcPct val="90000"/>
        </a:lnSpc>
        <a:spcBef>
          <a:spcPct val="0"/>
        </a:spcBef>
        <a:spcAft>
          <a:spcPct val="0"/>
        </a:spcAft>
        <a:defRPr sz="3600" b="1">
          <a:solidFill>
            <a:schemeClr val="tx2"/>
          </a:solidFill>
          <a:latin typeface="+mj-lt"/>
          <a:ea typeface="+mj-ea"/>
          <a:cs typeface="+mj-cs"/>
        </a:defRPr>
      </a:lvl1pPr>
      <a:lvl2pPr algn="l" rtl="0" eaLnBrk="0" fontAlgn="base" hangingPunct="0">
        <a:lnSpc>
          <a:spcPct val="90000"/>
        </a:lnSpc>
        <a:spcBef>
          <a:spcPct val="0"/>
        </a:spcBef>
        <a:spcAft>
          <a:spcPct val="0"/>
        </a:spcAft>
        <a:defRPr sz="3600" b="1">
          <a:solidFill>
            <a:schemeClr val="tx2"/>
          </a:solidFill>
          <a:latin typeface="Arial" charset="0"/>
        </a:defRPr>
      </a:lvl2pPr>
      <a:lvl3pPr algn="l" rtl="0" eaLnBrk="0" fontAlgn="base" hangingPunct="0">
        <a:lnSpc>
          <a:spcPct val="90000"/>
        </a:lnSpc>
        <a:spcBef>
          <a:spcPct val="0"/>
        </a:spcBef>
        <a:spcAft>
          <a:spcPct val="0"/>
        </a:spcAft>
        <a:defRPr sz="3600" b="1">
          <a:solidFill>
            <a:schemeClr val="tx2"/>
          </a:solidFill>
          <a:latin typeface="Arial" charset="0"/>
        </a:defRPr>
      </a:lvl3pPr>
      <a:lvl4pPr algn="l" rtl="0" eaLnBrk="0" fontAlgn="base" hangingPunct="0">
        <a:lnSpc>
          <a:spcPct val="90000"/>
        </a:lnSpc>
        <a:spcBef>
          <a:spcPct val="0"/>
        </a:spcBef>
        <a:spcAft>
          <a:spcPct val="0"/>
        </a:spcAft>
        <a:defRPr sz="3600" b="1">
          <a:solidFill>
            <a:schemeClr val="tx2"/>
          </a:solidFill>
          <a:latin typeface="Arial" charset="0"/>
        </a:defRPr>
      </a:lvl4pPr>
      <a:lvl5pPr algn="l" rtl="0" eaLnBrk="0" fontAlgn="base" hangingPunct="0">
        <a:lnSpc>
          <a:spcPct val="90000"/>
        </a:lnSpc>
        <a:spcBef>
          <a:spcPct val="0"/>
        </a:spcBef>
        <a:spcAft>
          <a:spcPct val="0"/>
        </a:spcAft>
        <a:defRPr sz="3600" b="1">
          <a:solidFill>
            <a:schemeClr val="tx2"/>
          </a:solidFill>
          <a:latin typeface="Arial" charset="0"/>
        </a:defRPr>
      </a:lvl5pPr>
      <a:lvl6pPr marL="457200" algn="l" rtl="0" fontAlgn="base">
        <a:lnSpc>
          <a:spcPct val="90000"/>
        </a:lnSpc>
        <a:spcBef>
          <a:spcPct val="0"/>
        </a:spcBef>
        <a:spcAft>
          <a:spcPct val="0"/>
        </a:spcAft>
        <a:defRPr sz="3600" b="1">
          <a:solidFill>
            <a:schemeClr val="tx2"/>
          </a:solidFill>
          <a:latin typeface="Arial" charset="0"/>
        </a:defRPr>
      </a:lvl6pPr>
      <a:lvl7pPr marL="914400" algn="l" rtl="0" fontAlgn="base">
        <a:lnSpc>
          <a:spcPct val="90000"/>
        </a:lnSpc>
        <a:spcBef>
          <a:spcPct val="0"/>
        </a:spcBef>
        <a:spcAft>
          <a:spcPct val="0"/>
        </a:spcAft>
        <a:defRPr sz="3600" b="1">
          <a:solidFill>
            <a:schemeClr val="tx2"/>
          </a:solidFill>
          <a:latin typeface="Arial" charset="0"/>
        </a:defRPr>
      </a:lvl7pPr>
      <a:lvl8pPr marL="1371600" algn="l" rtl="0" fontAlgn="base">
        <a:lnSpc>
          <a:spcPct val="90000"/>
        </a:lnSpc>
        <a:spcBef>
          <a:spcPct val="0"/>
        </a:spcBef>
        <a:spcAft>
          <a:spcPct val="0"/>
        </a:spcAft>
        <a:defRPr sz="3600" b="1">
          <a:solidFill>
            <a:schemeClr val="tx2"/>
          </a:solidFill>
          <a:latin typeface="Arial" charset="0"/>
        </a:defRPr>
      </a:lvl8pPr>
      <a:lvl9pPr marL="1828800" algn="l" rtl="0" fontAlgn="base">
        <a:lnSpc>
          <a:spcPct val="90000"/>
        </a:lnSpc>
        <a:spcBef>
          <a:spcPct val="0"/>
        </a:spcBef>
        <a:spcAft>
          <a:spcPct val="0"/>
        </a:spcAft>
        <a:defRPr sz="36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1"/>
        </a:buClr>
        <a:buSzPct val="75000"/>
        <a:buFont typeface="Wingdings" pitchFamily="2" charset="2"/>
        <a:buChar char="l"/>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75000"/>
        <a:buChar char="–"/>
        <a:defRPr sz="2400">
          <a:solidFill>
            <a:schemeClr val="tx1"/>
          </a:solidFill>
          <a:latin typeface="+mn-lt"/>
        </a:defRPr>
      </a:lvl2pPr>
      <a:lvl3pPr marL="1143000" indent="-228600" algn="l" rtl="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mn-lt"/>
        </a:defRPr>
      </a:lvl3pPr>
      <a:lvl4pPr marL="1600200" indent="-228600" algn="l" rtl="0" eaLnBrk="0" fontAlgn="base" hangingPunct="0">
        <a:spcBef>
          <a:spcPct val="20000"/>
        </a:spcBef>
        <a:spcAft>
          <a:spcPct val="0"/>
        </a:spcAft>
        <a:buClr>
          <a:schemeClr val="tx1"/>
        </a:buClr>
        <a:buSzPct val="80000"/>
        <a:buChar char="–"/>
        <a:defRPr>
          <a:solidFill>
            <a:schemeClr val="tx1"/>
          </a:solidFill>
          <a:latin typeface="+mn-lt"/>
        </a:defRPr>
      </a:lvl4pPr>
      <a:lvl5pPr marL="2057400" indent="-228600" algn="l" rtl="0" eaLnBrk="0" fontAlgn="base" hangingPunct="0">
        <a:spcBef>
          <a:spcPct val="20000"/>
        </a:spcBef>
        <a:spcAft>
          <a:spcPct val="0"/>
        </a:spcAft>
        <a:buClr>
          <a:schemeClr val="tx1"/>
        </a:buClr>
        <a:buSzPct val="65000"/>
        <a:buFont typeface="Wingdings" pitchFamily="2" charset="2"/>
        <a:buChar char="l"/>
        <a:defRPr>
          <a:solidFill>
            <a:schemeClr val="tx1"/>
          </a:solidFill>
          <a:latin typeface="+mn-lt"/>
        </a:defRPr>
      </a:lvl5pPr>
      <a:lvl6pPr marL="25146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6pPr>
      <a:lvl7pPr marL="29718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7pPr>
      <a:lvl8pPr marL="34290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8pPr>
      <a:lvl9pPr marL="38862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a:xfrm>
            <a:off x="609600" y="685800"/>
            <a:ext cx="7772400" cy="1470025"/>
          </a:xfrm>
        </p:spPr>
        <p:txBody>
          <a:bodyPr/>
          <a:lstStyle/>
          <a:p>
            <a:pPr eaLnBrk="1" hangingPunct="1"/>
            <a:r>
              <a:rPr lang="en-US" altLang="en-US" sz="3200" dirty="0"/>
              <a:t> </a:t>
            </a:r>
            <a:br>
              <a:rPr lang="en-US" altLang="en-US" sz="3200" dirty="0"/>
            </a:br>
            <a:r>
              <a:rPr lang="en-US" altLang="en-US" sz="3200" dirty="0"/>
              <a:t>Midwest Region </a:t>
            </a:r>
            <a:br>
              <a:rPr lang="en-US" altLang="en-US" sz="3200" dirty="0"/>
            </a:br>
            <a:r>
              <a:rPr lang="en-US" altLang="en-US" sz="3200" dirty="0"/>
              <a:t>OUTREACH WORKSHOP</a:t>
            </a:r>
            <a:br>
              <a:rPr lang="en-US" altLang="en-US" sz="3200" dirty="0"/>
            </a:br>
            <a:r>
              <a:rPr lang="en-US" altLang="en-US" sz="2400" dirty="0"/>
              <a:t>October 28, 2017</a:t>
            </a:r>
          </a:p>
        </p:txBody>
      </p:sp>
      <p:pic>
        <p:nvPicPr>
          <p:cNvPr id="3075" name="Picture 4" descr="nar-anon logo"/>
          <p:cNvPicPr>
            <a:picLocks noChangeAspect="1" noChangeArrowheads="1"/>
          </p:cNvPicPr>
          <p:nvPr/>
        </p:nvPicPr>
        <p:blipFill>
          <a:blip r:embed="rId2" cstate="print"/>
          <a:srcRect/>
          <a:stretch>
            <a:fillRect/>
          </a:stretch>
        </p:blipFill>
        <p:spPr bwMode="auto">
          <a:xfrm>
            <a:off x="5867400" y="2590800"/>
            <a:ext cx="1819275" cy="1819275"/>
          </a:xfrm>
          <a:prstGeom prst="rect">
            <a:avLst/>
          </a:prstGeom>
          <a:noFill/>
          <a:ln w="9525">
            <a:noFill/>
            <a:miter lim="800000"/>
            <a:headEnd/>
            <a:tailEnd/>
          </a:ln>
        </p:spPr>
      </p:pic>
      <p:sp>
        <p:nvSpPr>
          <p:cNvPr id="3076" name="Rectangle 5"/>
          <p:cNvSpPr>
            <a:spLocks noChangeArrowheads="1"/>
          </p:cNvSpPr>
          <p:nvPr/>
        </p:nvSpPr>
        <p:spPr bwMode="auto">
          <a:xfrm>
            <a:off x="-4238625" y="3244850"/>
            <a:ext cx="184150" cy="366713"/>
          </a:xfrm>
          <a:prstGeom prst="rect">
            <a:avLst/>
          </a:prstGeom>
          <a:noFill/>
          <a:ln w="9525">
            <a:noFill/>
            <a:miter lim="800000"/>
            <a:headEnd/>
            <a:tailEnd/>
          </a:ln>
          <a:effectLst/>
        </p:spPr>
        <p:txBody>
          <a:bodyPr wrap="none" anchor="ctr">
            <a:spAutoFit/>
          </a:bodyPr>
          <a:lstStyle/>
          <a:p>
            <a:pPr eaLnBrk="1" hangingPunct="1"/>
            <a:endParaRPr lang="en-US" altLang="en-US"/>
          </a:p>
        </p:txBody>
      </p:sp>
      <p:sp>
        <p:nvSpPr>
          <p:cNvPr id="3077" name="Text Box 7"/>
          <p:cNvSpPr txBox="1">
            <a:spLocks noChangeArrowheads="1"/>
          </p:cNvSpPr>
          <p:nvPr/>
        </p:nvSpPr>
        <p:spPr bwMode="auto">
          <a:xfrm>
            <a:off x="4572000" y="5410200"/>
            <a:ext cx="4572000" cy="954107"/>
          </a:xfrm>
          <a:prstGeom prst="rect">
            <a:avLst/>
          </a:prstGeom>
          <a:noFill/>
          <a:ln w="9525">
            <a:noFill/>
            <a:miter lim="800000"/>
            <a:headEnd/>
            <a:tailEnd/>
          </a:ln>
          <a:effectLst/>
        </p:spPr>
        <p:txBody>
          <a:bodyPr>
            <a:spAutoFit/>
          </a:bodyPr>
          <a:lstStyle/>
          <a:p>
            <a:r>
              <a:rPr lang="en-US" altLang="en-US" sz="2800" b="1" i="1" dirty="0">
                <a:latin typeface="Book Antiqua" pitchFamily="18" charset="0"/>
              </a:rPr>
              <a:t>Find Nar-Anon…</a:t>
            </a:r>
          </a:p>
          <a:p>
            <a:pPr algn="r"/>
            <a:r>
              <a:rPr lang="en-US" altLang="en-US" sz="2800" b="1" i="1" dirty="0">
                <a:latin typeface="Book Antiqua" pitchFamily="18" charset="0"/>
              </a:rPr>
              <a:t>Find HOPE </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AutoShape 2"/>
          <p:cNvSpPr>
            <a:spLocks noGrp="1" noChangeArrowheads="1"/>
          </p:cNvSpPr>
          <p:nvPr>
            <p:ph type="title"/>
          </p:nvPr>
        </p:nvSpPr>
        <p:spPr>
          <a:xfrm>
            <a:off x="762000" y="762000"/>
            <a:ext cx="7924800" cy="762000"/>
          </a:xfrm>
        </p:spPr>
        <p:txBody>
          <a:bodyPr/>
          <a:lstStyle/>
          <a:p>
            <a:pPr eaLnBrk="1" hangingPunct="1"/>
            <a:r>
              <a:rPr lang="en-US" altLang="en-US" dirty="0"/>
              <a:t>Outreach – And The Answer Is?</a:t>
            </a:r>
          </a:p>
        </p:txBody>
      </p:sp>
      <p:sp>
        <p:nvSpPr>
          <p:cNvPr id="4099" name="Rectangle 3"/>
          <p:cNvSpPr>
            <a:spLocks noGrp="1" noChangeArrowheads="1"/>
          </p:cNvSpPr>
          <p:nvPr>
            <p:ph type="body" idx="1"/>
          </p:nvPr>
        </p:nvSpPr>
        <p:spPr>
          <a:xfrm>
            <a:off x="838200" y="2371725"/>
            <a:ext cx="7693025" cy="3724275"/>
          </a:xfrm>
        </p:spPr>
        <p:txBody>
          <a:bodyPr/>
          <a:lstStyle/>
          <a:p>
            <a:pPr eaLnBrk="1" hangingPunct="1">
              <a:buNone/>
            </a:pPr>
            <a:r>
              <a:rPr lang="en-US" altLang="en-US" b="1" dirty="0"/>
              <a:t>So….How did you do on the pre-test?</a:t>
            </a:r>
          </a:p>
          <a:p>
            <a:pPr eaLnBrk="1" hangingPunct="1">
              <a:buNone/>
            </a:pPr>
            <a:endParaRPr lang="en-US" altLang="en-US" b="1" dirty="0"/>
          </a:p>
          <a:p>
            <a:pPr eaLnBrk="1" hangingPunct="1">
              <a:buNone/>
            </a:pPr>
            <a:r>
              <a:rPr lang="en-US" altLang="en-US" b="1" dirty="0"/>
              <a:t>Let’s check it out!!!</a:t>
            </a:r>
            <a:endParaRPr lang="en-US" altLang="en-US" dirty="0"/>
          </a:p>
          <a:p>
            <a:pPr eaLnBrk="1" hangingPunct="1">
              <a:buNone/>
            </a:pPr>
            <a:endParaRPr lang="en-US" altLang="en-US" dirty="0"/>
          </a:p>
        </p:txBody>
      </p:sp>
    </p:spTree>
  </p:cSld>
  <p:clrMapOvr>
    <a:masterClrMapping/>
  </p:clrMapOvr>
  <p:transition>
    <p:wipe di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AutoShape 2"/>
          <p:cNvSpPr>
            <a:spLocks noGrp="1" noChangeArrowheads="1"/>
          </p:cNvSpPr>
          <p:nvPr>
            <p:ph type="title"/>
          </p:nvPr>
        </p:nvSpPr>
        <p:spPr>
          <a:xfrm>
            <a:off x="762000" y="762000"/>
            <a:ext cx="7924800" cy="762000"/>
          </a:xfrm>
        </p:spPr>
        <p:txBody>
          <a:bodyPr/>
          <a:lstStyle/>
          <a:p>
            <a:pPr eaLnBrk="1" hangingPunct="1"/>
            <a:r>
              <a:rPr lang="en-US" altLang="en-US" dirty="0"/>
              <a:t>Outreach Pre-Test</a:t>
            </a:r>
          </a:p>
        </p:txBody>
      </p:sp>
      <p:sp>
        <p:nvSpPr>
          <p:cNvPr id="4099" name="Rectangle 3"/>
          <p:cNvSpPr>
            <a:spLocks noGrp="1" noChangeArrowheads="1"/>
          </p:cNvSpPr>
          <p:nvPr>
            <p:ph type="body" idx="1"/>
          </p:nvPr>
        </p:nvSpPr>
        <p:spPr>
          <a:xfrm>
            <a:off x="838200" y="2371725"/>
            <a:ext cx="7693025" cy="3724275"/>
          </a:xfrm>
        </p:spPr>
        <p:txBody>
          <a:bodyPr/>
          <a:lstStyle/>
          <a:p>
            <a:pPr eaLnBrk="1" hangingPunct="1"/>
            <a:r>
              <a:rPr lang="en-US" altLang="en-US" b="1" dirty="0"/>
              <a:t>1. The objective of Outreach is to….</a:t>
            </a:r>
          </a:p>
          <a:p>
            <a:pPr marL="914400" lvl="1" indent="-457200" eaLnBrk="1" hangingPunct="1">
              <a:buFont typeface="+mj-lt"/>
              <a:buAutoNum type="alphaUcPeriod"/>
            </a:pPr>
            <a:r>
              <a:rPr lang="en-US" altLang="en-US" b="1" dirty="0"/>
              <a:t>Increase awareness of Nar-Anon</a:t>
            </a:r>
          </a:p>
          <a:p>
            <a:pPr marL="914400" lvl="1" indent="-457200" eaLnBrk="1" hangingPunct="1">
              <a:buFont typeface="+mj-lt"/>
              <a:buAutoNum type="alphaUcPeriod"/>
            </a:pPr>
            <a:r>
              <a:rPr lang="en-US" altLang="en-US" b="1" dirty="0"/>
              <a:t>Hand out literature to help people</a:t>
            </a:r>
          </a:p>
          <a:p>
            <a:pPr marL="914400" lvl="1" indent="-457200" eaLnBrk="1" hangingPunct="1">
              <a:buFont typeface="+mj-lt"/>
              <a:buAutoNum type="alphaUcPeriod"/>
            </a:pPr>
            <a:r>
              <a:rPr lang="en-US" altLang="en-US" b="1" dirty="0"/>
              <a:t>Get people to a meeting</a:t>
            </a:r>
          </a:p>
          <a:p>
            <a:pPr marL="914400" lvl="1" indent="-457200" eaLnBrk="1" hangingPunct="1">
              <a:buFont typeface="+mj-lt"/>
              <a:buAutoNum type="alphaUcPeriod"/>
            </a:pPr>
            <a:r>
              <a:rPr lang="en-US" altLang="en-US" b="1" dirty="0"/>
              <a:t>Promise people HOPE</a:t>
            </a:r>
          </a:p>
          <a:p>
            <a:pPr eaLnBrk="1" hangingPunct="1">
              <a:buNone/>
            </a:pPr>
            <a:endParaRPr lang="en-US" altLang="en-US" dirty="0"/>
          </a:p>
        </p:txBody>
      </p:sp>
    </p:spTree>
  </p:cSld>
  <p:clrMapOvr>
    <a:masterClrMapping/>
  </p:clrMapOvr>
  <p:transition>
    <p:wipe di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AutoShape 2"/>
          <p:cNvSpPr>
            <a:spLocks noGrp="1" noChangeArrowheads="1"/>
          </p:cNvSpPr>
          <p:nvPr>
            <p:ph type="title"/>
          </p:nvPr>
        </p:nvSpPr>
        <p:spPr>
          <a:xfrm>
            <a:off x="762000" y="762000"/>
            <a:ext cx="7924800" cy="762000"/>
          </a:xfrm>
        </p:spPr>
        <p:txBody>
          <a:bodyPr/>
          <a:lstStyle/>
          <a:p>
            <a:pPr eaLnBrk="1" hangingPunct="1"/>
            <a:r>
              <a:rPr lang="en-US" altLang="en-US" dirty="0"/>
              <a:t>Outreach – And The Answer Is?</a:t>
            </a:r>
          </a:p>
        </p:txBody>
      </p:sp>
      <p:sp>
        <p:nvSpPr>
          <p:cNvPr id="4099" name="Rectangle 3"/>
          <p:cNvSpPr>
            <a:spLocks noGrp="1" noChangeArrowheads="1"/>
          </p:cNvSpPr>
          <p:nvPr>
            <p:ph type="body" idx="1"/>
          </p:nvPr>
        </p:nvSpPr>
        <p:spPr>
          <a:xfrm>
            <a:off x="838200" y="2371725"/>
            <a:ext cx="7693025" cy="3724275"/>
          </a:xfrm>
        </p:spPr>
        <p:txBody>
          <a:bodyPr/>
          <a:lstStyle/>
          <a:p>
            <a:pPr eaLnBrk="1" hangingPunct="1"/>
            <a:r>
              <a:rPr lang="en-US" altLang="en-US" b="1" dirty="0"/>
              <a:t>1. The objective of Outreach is to….</a:t>
            </a:r>
          </a:p>
          <a:p>
            <a:pPr marL="914400" lvl="1" indent="-457200" eaLnBrk="1" hangingPunct="1">
              <a:buFont typeface="Wingdings" pitchFamily="2" charset="2"/>
              <a:buChar char="ü"/>
            </a:pPr>
            <a:r>
              <a:rPr lang="en-US" altLang="en-US" b="1" dirty="0"/>
              <a:t>Increase awareness of Nar-Anon</a:t>
            </a:r>
          </a:p>
          <a:p>
            <a:pPr marL="914400" lvl="1" indent="-457200" eaLnBrk="1" hangingPunct="1">
              <a:buNone/>
            </a:pPr>
            <a:r>
              <a:rPr lang="en-US" altLang="en-US" b="1" dirty="0"/>
              <a:t>	</a:t>
            </a:r>
            <a:r>
              <a:rPr lang="en-US" altLang="en-US" dirty="0"/>
              <a:t>Hand out literature to help people</a:t>
            </a:r>
          </a:p>
          <a:p>
            <a:pPr marL="914400" lvl="1" indent="-457200" eaLnBrk="1" hangingPunct="1">
              <a:buFont typeface="Wingdings" pitchFamily="2" charset="2"/>
              <a:buChar char="ü"/>
            </a:pPr>
            <a:r>
              <a:rPr lang="en-US" altLang="en-US" b="1" dirty="0"/>
              <a:t>Get people to a meeting</a:t>
            </a:r>
          </a:p>
          <a:p>
            <a:pPr marL="914400" lvl="1" indent="-457200" eaLnBrk="1" hangingPunct="1">
              <a:buNone/>
            </a:pPr>
            <a:r>
              <a:rPr lang="en-US" altLang="en-US" b="1" dirty="0"/>
              <a:t>	</a:t>
            </a:r>
            <a:r>
              <a:rPr lang="en-US" altLang="en-US" dirty="0"/>
              <a:t>Promise people HOPE</a:t>
            </a:r>
          </a:p>
          <a:p>
            <a:pPr eaLnBrk="1" hangingPunct="1">
              <a:buNone/>
            </a:pPr>
            <a:endParaRPr lang="en-US" altLang="en-US"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wipe(down)">
                                      <p:cBhvr>
                                        <p:cTn id="7" dur="500"/>
                                        <p:tgtEl>
                                          <p:spTgt spid="40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099">
                                            <p:txEl>
                                              <p:pRg st="1" end="1"/>
                                            </p:txEl>
                                          </p:spTgt>
                                        </p:tgtEl>
                                        <p:attrNameLst>
                                          <p:attrName>style.visibility</p:attrName>
                                        </p:attrNameLst>
                                      </p:cBhvr>
                                      <p:to>
                                        <p:strVal val="visible"/>
                                      </p:to>
                                    </p:set>
                                    <p:animEffect transition="in" filter="wipe(down)">
                                      <p:cBhvr>
                                        <p:cTn id="12" dur="500"/>
                                        <p:tgtEl>
                                          <p:spTgt spid="409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4099">
                                            <p:txEl>
                                              <p:pRg st="2" end="2"/>
                                            </p:txEl>
                                          </p:spTgt>
                                        </p:tgtEl>
                                        <p:attrNameLst>
                                          <p:attrName>style.visibility</p:attrName>
                                        </p:attrNameLst>
                                      </p:cBhvr>
                                      <p:to>
                                        <p:strVal val="visible"/>
                                      </p:to>
                                    </p:set>
                                    <p:animEffect transition="in" filter="wipe(down)">
                                      <p:cBhvr>
                                        <p:cTn id="17" dur="500"/>
                                        <p:tgtEl>
                                          <p:spTgt spid="409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4099">
                                            <p:txEl>
                                              <p:pRg st="3" end="3"/>
                                            </p:txEl>
                                          </p:spTgt>
                                        </p:tgtEl>
                                        <p:attrNameLst>
                                          <p:attrName>style.visibility</p:attrName>
                                        </p:attrNameLst>
                                      </p:cBhvr>
                                      <p:to>
                                        <p:strVal val="visible"/>
                                      </p:to>
                                    </p:set>
                                    <p:animEffect transition="in" filter="wipe(down)">
                                      <p:cBhvr>
                                        <p:cTn id="22" dur="500"/>
                                        <p:tgtEl>
                                          <p:spTgt spid="409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4099">
                                            <p:txEl>
                                              <p:pRg st="4" end="4"/>
                                            </p:txEl>
                                          </p:spTgt>
                                        </p:tgtEl>
                                        <p:attrNameLst>
                                          <p:attrName>style.visibility</p:attrName>
                                        </p:attrNameLst>
                                      </p:cBhvr>
                                      <p:to>
                                        <p:strVal val="visible"/>
                                      </p:to>
                                    </p:set>
                                    <p:animEffect transition="in" filter="wipe(down)">
                                      <p:cBhvr>
                                        <p:cTn id="27" dur="500"/>
                                        <p:tgtEl>
                                          <p:spTgt spid="409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AutoShape 2"/>
          <p:cNvSpPr>
            <a:spLocks noGrp="1" noChangeArrowheads="1"/>
          </p:cNvSpPr>
          <p:nvPr>
            <p:ph type="title"/>
          </p:nvPr>
        </p:nvSpPr>
        <p:spPr>
          <a:xfrm>
            <a:off x="762000" y="762000"/>
            <a:ext cx="7924800" cy="762000"/>
          </a:xfrm>
        </p:spPr>
        <p:txBody>
          <a:bodyPr/>
          <a:lstStyle/>
          <a:p>
            <a:pPr eaLnBrk="1" hangingPunct="1"/>
            <a:r>
              <a:rPr lang="en-US" altLang="en-US" dirty="0"/>
              <a:t>Outreach Pre-Test</a:t>
            </a:r>
          </a:p>
        </p:txBody>
      </p:sp>
      <p:sp>
        <p:nvSpPr>
          <p:cNvPr id="4099" name="Rectangle 3"/>
          <p:cNvSpPr>
            <a:spLocks noGrp="1" noChangeArrowheads="1"/>
          </p:cNvSpPr>
          <p:nvPr>
            <p:ph type="body" idx="1"/>
          </p:nvPr>
        </p:nvSpPr>
        <p:spPr>
          <a:xfrm>
            <a:off x="838200" y="2209800"/>
            <a:ext cx="7693025" cy="3724275"/>
          </a:xfrm>
        </p:spPr>
        <p:txBody>
          <a:bodyPr/>
          <a:lstStyle/>
          <a:p>
            <a:pPr eaLnBrk="1" hangingPunct="1"/>
            <a:r>
              <a:rPr lang="en-US" altLang="en-US" b="1" dirty="0"/>
              <a:t>2. What principles guide Outreach?</a:t>
            </a:r>
          </a:p>
          <a:p>
            <a:pPr marL="914400" lvl="1" indent="-457200" eaLnBrk="1" hangingPunct="1">
              <a:buFont typeface="+mj-lt"/>
              <a:buAutoNum type="alphaUcPeriod"/>
            </a:pPr>
            <a:r>
              <a:rPr lang="en-US" altLang="en-US" b="1" dirty="0"/>
              <a:t>I’m not sure</a:t>
            </a:r>
          </a:p>
          <a:p>
            <a:pPr marL="914400" lvl="1" indent="-457200" eaLnBrk="1" hangingPunct="1">
              <a:buFont typeface="+mj-lt"/>
              <a:buAutoNum type="alphaUcPeriod"/>
            </a:pPr>
            <a:r>
              <a:rPr lang="en-US" altLang="en-US" b="1" dirty="0"/>
              <a:t>Step 12</a:t>
            </a:r>
          </a:p>
          <a:p>
            <a:pPr marL="914400" lvl="1" indent="-457200" eaLnBrk="1" hangingPunct="1">
              <a:buFont typeface="+mj-lt"/>
              <a:buAutoNum type="alphaUcPeriod"/>
            </a:pPr>
            <a:r>
              <a:rPr lang="en-US" altLang="en-US" b="1" dirty="0"/>
              <a:t>Tradition 5</a:t>
            </a:r>
          </a:p>
          <a:p>
            <a:pPr marL="914400" lvl="1" indent="-457200" eaLnBrk="1" hangingPunct="1">
              <a:buFont typeface="+mj-lt"/>
              <a:buAutoNum type="alphaUcPeriod"/>
            </a:pPr>
            <a:r>
              <a:rPr lang="en-US" altLang="en-US" b="1" dirty="0"/>
              <a:t>Some of our Steps, Traditions and Concepts</a:t>
            </a:r>
          </a:p>
        </p:txBody>
      </p:sp>
    </p:spTree>
  </p:cSld>
  <p:clrMapOvr>
    <a:masterClrMapping/>
  </p:clrMapOvr>
  <p:transition>
    <p:wipe dir="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AutoShape 2"/>
          <p:cNvSpPr>
            <a:spLocks noGrp="1" noChangeArrowheads="1"/>
          </p:cNvSpPr>
          <p:nvPr>
            <p:ph type="title"/>
          </p:nvPr>
        </p:nvSpPr>
        <p:spPr>
          <a:xfrm>
            <a:off x="762000" y="762000"/>
            <a:ext cx="7924800" cy="762000"/>
          </a:xfrm>
        </p:spPr>
        <p:txBody>
          <a:bodyPr/>
          <a:lstStyle/>
          <a:p>
            <a:pPr eaLnBrk="1" hangingPunct="1"/>
            <a:r>
              <a:rPr lang="en-US" altLang="en-US" dirty="0"/>
              <a:t>Outreach – And The Answer Is?</a:t>
            </a:r>
          </a:p>
        </p:txBody>
      </p:sp>
      <p:sp>
        <p:nvSpPr>
          <p:cNvPr id="4099" name="Rectangle 3"/>
          <p:cNvSpPr>
            <a:spLocks noGrp="1" noChangeArrowheads="1"/>
          </p:cNvSpPr>
          <p:nvPr>
            <p:ph type="body" idx="1"/>
          </p:nvPr>
        </p:nvSpPr>
        <p:spPr>
          <a:xfrm>
            <a:off x="838200" y="2209800"/>
            <a:ext cx="7693025" cy="3724275"/>
          </a:xfrm>
        </p:spPr>
        <p:txBody>
          <a:bodyPr/>
          <a:lstStyle/>
          <a:p>
            <a:pPr eaLnBrk="1" hangingPunct="1"/>
            <a:r>
              <a:rPr lang="en-US" altLang="en-US" b="1" dirty="0"/>
              <a:t>2. What principles guide Outreach?</a:t>
            </a:r>
          </a:p>
          <a:p>
            <a:pPr marL="914400" lvl="1" indent="-457200" eaLnBrk="1" hangingPunct="1">
              <a:buNone/>
            </a:pPr>
            <a:r>
              <a:rPr lang="en-US" altLang="en-US" b="1" dirty="0"/>
              <a:t>	</a:t>
            </a:r>
            <a:r>
              <a:rPr lang="en-US" altLang="en-US" dirty="0"/>
              <a:t>I’m not sure</a:t>
            </a:r>
          </a:p>
          <a:p>
            <a:pPr marL="914400" lvl="1" indent="-457200" eaLnBrk="1" hangingPunct="1">
              <a:buFont typeface="Wingdings" pitchFamily="2" charset="2"/>
              <a:buChar char="ü"/>
            </a:pPr>
            <a:r>
              <a:rPr lang="en-US" altLang="en-US" b="1" dirty="0"/>
              <a:t>Step 12</a:t>
            </a:r>
          </a:p>
          <a:p>
            <a:pPr marL="914400" lvl="1" indent="-457200" eaLnBrk="1" hangingPunct="1">
              <a:buFont typeface="Wingdings" pitchFamily="2" charset="2"/>
              <a:buChar char="ü"/>
            </a:pPr>
            <a:r>
              <a:rPr lang="en-US" altLang="en-US" b="1" dirty="0"/>
              <a:t>Tradition 5</a:t>
            </a:r>
          </a:p>
          <a:p>
            <a:pPr marL="914400" lvl="1" indent="-457200" eaLnBrk="1" hangingPunct="1">
              <a:buFont typeface="Wingdings" pitchFamily="2" charset="2"/>
              <a:buChar char="ü"/>
            </a:pPr>
            <a:r>
              <a:rPr lang="en-US" altLang="en-US" b="1" dirty="0"/>
              <a:t>Some of our Steps, Traditions and Concepts</a:t>
            </a: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wipe(down)">
                                      <p:cBhvr>
                                        <p:cTn id="7" dur="500"/>
                                        <p:tgtEl>
                                          <p:spTgt spid="40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099">
                                            <p:txEl>
                                              <p:pRg st="1" end="1"/>
                                            </p:txEl>
                                          </p:spTgt>
                                        </p:tgtEl>
                                        <p:attrNameLst>
                                          <p:attrName>style.visibility</p:attrName>
                                        </p:attrNameLst>
                                      </p:cBhvr>
                                      <p:to>
                                        <p:strVal val="visible"/>
                                      </p:to>
                                    </p:set>
                                    <p:animEffect transition="in" filter="wipe(down)">
                                      <p:cBhvr>
                                        <p:cTn id="12" dur="500"/>
                                        <p:tgtEl>
                                          <p:spTgt spid="409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4099">
                                            <p:txEl>
                                              <p:pRg st="2" end="2"/>
                                            </p:txEl>
                                          </p:spTgt>
                                        </p:tgtEl>
                                        <p:attrNameLst>
                                          <p:attrName>style.visibility</p:attrName>
                                        </p:attrNameLst>
                                      </p:cBhvr>
                                      <p:to>
                                        <p:strVal val="visible"/>
                                      </p:to>
                                    </p:set>
                                    <p:animEffect transition="in" filter="wipe(down)">
                                      <p:cBhvr>
                                        <p:cTn id="17" dur="500"/>
                                        <p:tgtEl>
                                          <p:spTgt spid="409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4099">
                                            <p:txEl>
                                              <p:pRg st="3" end="3"/>
                                            </p:txEl>
                                          </p:spTgt>
                                        </p:tgtEl>
                                        <p:attrNameLst>
                                          <p:attrName>style.visibility</p:attrName>
                                        </p:attrNameLst>
                                      </p:cBhvr>
                                      <p:to>
                                        <p:strVal val="visible"/>
                                      </p:to>
                                    </p:set>
                                    <p:animEffect transition="in" filter="wipe(down)">
                                      <p:cBhvr>
                                        <p:cTn id="22" dur="500"/>
                                        <p:tgtEl>
                                          <p:spTgt spid="409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4099">
                                            <p:txEl>
                                              <p:pRg st="4" end="4"/>
                                            </p:txEl>
                                          </p:spTgt>
                                        </p:tgtEl>
                                        <p:attrNameLst>
                                          <p:attrName>style.visibility</p:attrName>
                                        </p:attrNameLst>
                                      </p:cBhvr>
                                      <p:to>
                                        <p:strVal val="visible"/>
                                      </p:to>
                                    </p:set>
                                    <p:animEffect transition="in" filter="wipe(down)">
                                      <p:cBhvr>
                                        <p:cTn id="27" dur="500"/>
                                        <p:tgtEl>
                                          <p:spTgt spid="409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AutoShape 2"/>
          <p:cNvSpPr>
            <a:spLocks noGrp="1" noChangeArrowheads="1"/>
          </p:cNvSpPr>
          <p:nvPr>
            <p:ph type="title"/>
          </p:nvPr>
        </p:nvSpPr>
        <p:spPr>
          <a:xfrm>
            <a:off x="762000" y="762000"/>
            <a:ext cx="7924800" cy="762000"/>
          </a:xfrm>
        </p:spPr>
        <p:txBody>
          <a:bodyPr/>
          <a:lstStyle/>
          <a:p>
            <a:pPr eaLnBrk="1" hangingPunct="1"/>
            <a:r>
              <a:rPr lang="en-US" altLang="en-US" dirty="0"/>
              <a:t>Outreach Pre-Test</a:t>
            </a:r>
          </a:p>
        </p:txBody>
      </p:sp>
      <p:sp>
        <p:nvSpPr>
          <p:cNvPr id="4099" name="Rectangle 3"/>
          <p:cNvSpPr>
            <a:spLocks noGrp="1" noChangeArrowheads="1"/>
          </p:cNvSpPr>
          <p:nvPr>
            <p:ph type="body" idx="1"/>
          </p:nvPr>
        </p:nvSpPr>
        <p:spPr>
          <a:xfrm>
            <a:off x="838200" y="2286000"/>
            <a:ext cx="7693025" cy="3724275"/>
          </a:xfrm>
        </p:spPr>
        <p:txBody>
          <a:bodyPr/>
          <a:lstStyle/>
          <a:p>
            <a:pPr eaLnBrk="1" hangingPunct="1"/>
            <a:r>
              <a:rPr lang="en-US" altLang="en-US" b="1" dirty="0"/>
              <a:t>3. Who is responsible for Outreach?</a:t>
            </a:r>
          </a:p>
          <a:p>
            <a:pPr marL="914400" lvl="1" indent="-457200" eaLnBrk="1" hangingPunct="1">
              <a:buFont typeface="+mj-lt"/>
              <a:buAutoNum type="alphaUcPeriod"/>
            </a:pPr>
            <a:r>
              <a:rPr lang="en-US" altLang="en-US" b="1" dirty="0"/>
              <a:t>Outreach Chair</a:t>
            </a:r>
          </a:p>
          <a:p>
            <a:pPr marL="914400" lvl="1" indent="-457200" eaLnBrk="1" hangingPunct="1">
              <a:buFont typeface="+mj-lt"/>
              <a:buAutoNum type="alphaUcPeriod"/>
            </a:pPr>
            <a:r>
              <a:rPr lang="en-US" altLang="en-US" b="1" dirty="0"/>
              <a:t>Outreach Committee</a:t>
            </a:r>
          </a:p>
          <a:p>
            <a:pPr marL="914400" lvl="1" indent="-457200" eaLnBrk="1" hangingPunct="1">
              <a:buFont typeface="+mj-lt"/>
              <a:buAutoNum type="alphaUcPeriod"/>
            </a:pPr>
            <a:r>
              <a:rPr lang="en-US" altLang="en-US" b="1" dirty="0"/>
              <a:t>Nar-Anon Family Group</a:t>
            </a:r>
          </a:p>
          <a:p>
            <a:pPr marL="914400" lvl="1" indent="-457200" eaLnBrk="1" hangingPunct="1">
              <a:buFont typeface="+mj-lt"/>
              <a:buAutoNum type="alphaUcPeriod"/>
            </a:pPr>
            <a:r>
              <a:rPr lang="en-US" altLang="en-US" b="1" dirty="0"/>
              <a:t>Group Service Rep (GSR)</a:t>
            </a:r>
          </a:p>
          <a:p>
            <a:pPr marL="914400" lvl="1" indent="-457200" eaLnBrk="1" hangingPunct="1">
              <a:buFont typeface="+mj-lt"/>
              <a:buAutoNum type="alphaUcPeriod"/>
            </a:pPr>
            <a:endParaRPr lang="en-US" altLang="en-US" b="1" dirty="0"/>
          </a:p>
        </p:txBody>
      </p:sp>
    </p:spTree>
  </p:cSld>
  <p:clrMapOvr>
    <a:masterClrMapping/>
  </p:clrMapOvr>
  <p:transition>
    <p:wipe dir="d"/>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AutoShape 2"/>
          <p:cNvSpPr>
            <a:spLocks noGrp="1" noChangeArrowheads="1"/>
          </p:cNvSpPr>
          <p:nvPr>
            <p:ph type="title"/>
          </p:nvPr>
        </p:nvSpPr>
        <p:spPr>
          <a:xfrm>
            <a:off x="762000" y="762000"/>
            <a:ext cx="7924800" cy="762000"/>
          </a:xfrm>
        </p:spPr>
        <p:txBody>
          <a:bodyPr/>
          <a:lstStyle/>
          <a:p>
            <a:pPr eaLnBrk="1" hangingPunct="1"/>
            <a:r>
              <a:rPr lang="en-US" altLang="en-US" dirty="0"/>
              <a:t>Outreach – And The Answer Is?</a:t>
            </a:r>
          </a:p>
        </p:txBody>
      </p:sp>
      <p:sp>
        <p:nvSpPr>
          <p:cNvPr id="4099" name="Rectangle 3"/>
          <p:cNvSpPr>
            <a:spLocks noGrp="1" noChangeArrowheads="1"/>
          </p:cNvSpPr>
          <p:nvPr>
            <p:ph type="body" idx="1"/>
          </p:nvPr>
        </p:nvSpPr>
        <p:spPr>
          <a:xfrm>
            <a:off x="838200" y="2286000"/>
            <a:ext cx="7693025" cy="3724275"/>
          </a:xfrm>
        </p:spPr>
        <p:txBody>
          <a:bodyPr/>
          <a:lstStyle/>
          <a:p>
            <a:pPr eaLnBrk="1" hangingPunct="1"/>
            <a:r>
              <a:rPr lang="en-US" altLang="en-US" b="1" dirty="0"/>
              <a:t>3. Who is responsible for Outreach?</a:t>
            </a:r>
          </a:p>
          <a:p>
            <a:pPr marL="914400" lvl="1" indent="-457200" eaLnBrk="1" hangingPunct="1">
              <a:buNone/>
            </a:pPr>
            <a:r>
              <a:rPr lang="en-US" altLang="en-US" b="1" dirty="0"/>
              <a:t>	</a:t>
            </a:r>
            <a:r>
              <a:rPr lang="en-US" altLang="en-US" dirty="0"/>
              <a:t>Outreach Chair</a:t>
            </a:r>
          </a:p>
          <a:p>
            <a:pPr marL="914400" lvl="1" indent="-457200" eaLnBrk="1" hangingPunct="1">
              <a:buNone/>
            </a:pPr>
            <a:r>
              <a:rPr lang="en-US" altLang="en-US" dirty="0"/>
              <a:t>	Outreach Committee.</a:t>
            </a:r>
          </a:p>
          <a:p>
            <a:pPr marL="914400" lvl="1" indent="-457200" eaLnBrk="1" hangingPunct="1">
              <a:buFont typeface="Wingdings" pitchFamily="2" charset="2"/>
              <a:buChar char="ü"/>
            </a:pPr>
            <a:r>
              <a:rPr lang="en-US" altLang="en-US" b="1" dirty="0"/>
              <a:t>Nar-Anon Family Group</a:t>
            </a:r>
          </a:p>
          <a:p>
            <a:pPr marL="914400" lvl="1" indent="-457200" eaLnBrk="1" hangingPunct="1">
              <a:buNone/>
            </a:pPr>
            <a:r>
              <a:rPr lang="en-US" altLang="en-US" b="1" dirty="0"/>
              <a:t>	</a:t>
            </a:r>
            <a:r>
              <a:rPr lang="en-US" altLang="en-US" dirty="0"/>
              <a:t>Group Service Rep.</a:t>
            </a:r>
          </a:p>
          <a:p>
            <a:pPr marL="914400" lvl="1" indent="-457200" eaLnBrk="1" hangingPunct="1">
              <a:buFont typeface="+mj-lt"/>
              <a:buAutoNum type="alphaUcPeriod"/>
            </a:pPr>
            <a:endParaRPr lang="en-US" altLang="en-US" b="1" dirty="0"/>
          </a:p>
        </p:txBody>
      </p:sp>
    </p:spTree>
  </p:cSld>
  <p:clrMapOvr>
    <a:masterClrMapping/>
  </p:clrMapOvr>
  <p:transition>
    <p:wipe dir="d"/>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AutoShape 2"/>
          <p:cNvSpPr>
            <a:spLocks noGrp="1" noChangeArrowheads="1"/>
          </p:cNvSpPr>
          <p:nvPr>
            <p:ph type="title"/>
          </p:nvPr>
        </p:nvSpPr>
        <p:spPr>
          <a:xfrm>
            <a:off x="762000" y="762000"/>
            <a:ext cx="7924800" cy="762000"/>
          </a:xfrm>
        </p:spPr>
        <p:txBody>
          <a:bodyPr/>
          <a:lstStyle/>
          <a:p>
            <a:pPr eaLnBrk="1" hangingPunct="1"/>
            <a:r>
              <a:rPr lang="en-US" altLang="en-US" dirty="0"/>
              <a:t>Outreach Pre-Test</a:t>
            </a:r>
          </a:p>
        </p:txBody>
      </p:sp>
      <p:sp>
        <p:nvSpPr>
          <p:cNvPr id="4099" name="Rectangle 3"/>
          <p:cNvSpPr>
            <a:spLocks noGrp="1" noChangeArrowheads="1"/>
          </p:cNvSpPr>
          <p:nvPr>
            <p:ph type="body" idx="1"/>
          </p:nvPr>
        </p:nvSpPr>
        <p:spPr>
          <a:xfrm>
            <a:off x="838200" y="2209800"/>
            <a:ext cx="7693025" cy="3724275"/>
          </a:xfrm>
        </p:spPr>
        <p:txBody>
          <a:bodyPr/>
          <a:lstStyle/>
          <a:p>
            <a:pPr eaLnBrk="1" hangingPunct="1"/>
            <a:r>
              <a:rPr lang="en-US" altLang="en-US" b="1" dirty="0"/>
              <a:t>4. Where are Outreach resources found?</a:t>
            </a:r>
          </a:p>
          <a:p>
            <a:pPr marL="914400" lvl="1" indent="-457200" eaLnBrk="1" hangingPunct="1">
              <a:buFont typeface="+mj-lt"/>
              <a:buAutoNum type="alphaUcPeriod"/>
            </a:pPr>
            <a:r>
              <a:rPr lang="en-US" altLang="en-US" b="1" dirty="0"/>
              <a:t>www.nar-anon.org</a:t>
            </a:r>
          </a:p>
          <a:p>
            <a:pPr marL="914400" lvl="1" indent="-457200" eaLnBrk="1" hangingPunct="1">
              <a:buFont typeface="+mj-lt"/>
              <a:buAutoNum type="alphaUcPeriod"/>
            </a:pPr>
            <a:r>
              <a:rPr lang="en-US" altLang="en-US" b="1" dirty="0"/>
              <a:t>Regional Nar-Anon website</a:t>
            </a:r>
          </a:p>
          <a:p>
            <a:pPr marL="914400" lvl="1" indent="-457200" eaLnBrk="1" hangingPunct="1">
              <a:buFont typeface="+mj-lt"/>
              <a:buAutoNum type="alphaUcPeriod"/>
            </a:pPr>
            <a:r>
              <a:rPr lang="en-US" altLang="en-US" b="1" dirty="0"/>
              <a:t>My home group</a:t>
            </a:r>
          </a:p>
          <a:p>
            <a:pPr marL="914400" lvl="1" indent="-457200" eaLnBrk="1" hangingPunct="1">
              <a:buFont typeface="+mj-lt"/>
              <a:buAutoNum type="alphaUcPeriod"/>
            </a:pPr>
            <a:r>
              <a:rPr lang="en-US" altLang="en-US" b="1" dirty="0"/>
              <a:t>My next door neighbor</a:t>
            </a:r>
          </a:p>
        </p:txBody>
      </p:sp>
    </p:spTree>
  </p:cSld>
  <p:clrMapOvr>
    <a:masterClrMapping/>
  </p:clrMapOvr>
  <p:transition>
    <p:wipe dir="d"/>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AutoShape 2"/>
          <p:cNvSpPr>
            <a:spLocks noGrp="1" noChangeArrowheads="1"/>
          </p:cNvSpPr>
          <p:nvPr>
            <p:ph type="title"/>
          </p:nvPr>
        </p:nvSpPr>
        <p:spPr>
          <a:xfrm>
            <a:off x="762000" y="762000"/>
            <a:ext cx="7924800" cy="762000"/>
          </a:xfrm>
        </p:spPr>
        <p:txBody>
          <a:bodyPr/>
          <a:lstStyle/>
          <a:p>
            <a:pPr eaLnBrk="1" hangingPunct="1"/>
            <a:r>
              <a:rPr lang="en-US" altLang="en-US" dirty="0"/>
              <a:t>Outreach – And The Answer Is?</a:t>
            </a:r>
          </a:p>
        </p:txBody>
      </p:sp>
      <p:sp>
        <p:nvSpPr>
          <p:cNvPr id="4099" name="Rectangle 3"/>
          <p:cNvSpPr>
            <a:spLocks noGrp="1" noChangeArrowheads="1"/>
          </p:cNvSpPr>
          <p:nvPr>
            <p:ph type="body" idx="1"/>
          </p:nvPr>
        </p:nvSpPr>
        <p:spPr>
          <a:xfrm>
            <a:off x="838200" y="2209800"/>
            <a:ext cx="7693025" cy="3724275"/>
          </a:xfrm>
        </p:spPr>
        <p:txBody>
          <a:bodyPr/>
          <a:lstStyle/>
          <a:p>
            <a:pPr eaLnBrk="1" hangingPunct="1"/>
            <a:r>
              <a:rPr lang="en-US" altLang="en-US" b="1" dirty="0"/>
              <a:t>4. Where are Outreach resources found?</a:t>
            </a:r>
          </a:p>
          <a:p>
            <a:pPr marL="914400" lvl="1" indent="-457200" eaLnBrk="1" hangingPunct="1">
              <a:buFont typeface="Wingdings" pitchFamily="2" charset="2"/>
              <a:buChar char="ü"/>
            </a:pPr>
            <a:r>
              <a:rPr lang="en-US" altLang="en-US" b="1" dirty="0"/>
              <a:t>Nar-Anon.org website</a:t>
            </a:r>
          </a:p>
          <a:p>
            <a:pPr marL="914400" lvl="1" indent="-457200" eaLnBrk="1" hangingPunct="1">
              <a:buFont typeface="Wingdings" pitchFamily="2" charset="2"/>
              <a:buChar char="ü"/>
            </a:pPr>
            <a:r>
              <a:rPr lang="en-US" altLang="en-US" b="1" dirty="0"/>
              <a:t>Midwest Region Nar-Anon website</a:t>
            </a:r>
          </a:p>
          <a:p>
            <a:pPr marL="914400" lvl="1" indent="-457200" eaLnBrk="1" hangingPunct="1">
              <a:buFont typeface="Wingdings" pitchFamily="2" charset="2"/>
              <a:buChar char="ü"/>
            </a:pPr>
            <a:r>
              <a:rPr lang="en-US" altLang="en-US" b="1" dirty="0"/>
              <a:t>My home group</a:t>
            </a:r>
          </a:p>
          <a:p>
            <a:pPr marL="914400" lvl="1" indent="-457200" eaLnBrk="1" hangingPunct="1">
              <a:buFont typeface="Wingdings" pitchFamily="2" charset="2"/>
              <a:buChar char="ü"/>
            </a:pPr>
            <a:r>
              <a:rPr lang="en-US" altLang="en-US" b="1" dirty="0"/>
              <a:t>My next door neighbor</a:t>
            </a:r>
          </a:p>
        </p:txBody>
      </p:sp>
    </p:spTree>
  </p:cSld>
  <p:clrMapOvr>
    <a:masterClrMapping/>
  </p:clrMapOvr>
  <p:transition>
    <p:wipe dir="d"/>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AutoShape 2"/>
          <p:cNvSpPr>
            <a:spLocks noGrp="1" noChangeArrowheads="1"/>
          </p:cNvSpPr>
          <p:nvPr>
            <p:ph type="title"/>
          </p:nvPr>
        </p:nvSpPr>
        <p:spPr>
          <a:xfrm>
            <a:off x="762000" y="762000"/>
            <a:ext cx="7924800" cy="762000"/>
          </a:xfrm>
        </p:spPr>
        <p:txBody>
          <a:bodyPr/>
          <a:lstStyle/>
          <a:p>
            <a:pPr eaLnBrk="1" hangingPunct="1"/>
            <a:r>
              <a:rPr lang="en-US" altLang="en-US" dirty="0"/>
              <a:t>Outreach Pre-Test</a:t>
            </a:r>
          </a:p>
        </p:txBody>
      </p:sp>
      <p:sp>
        <p:nvSpPr>
          <p:cNvPr id="4099" name="Rectangle 3"/>
          <p:cNvSpPr>
            <a:spLocks noGrp="1" noChangeArrowheads="1"/>
          </p:cNvSpPr>
          <p:nvPr>
            <p:ph type="body" idx="1"/>
          </p:nvPr>
        </p:nvSpPr>
        <p:spPr>
          <a:xfrm>
            <a:off x="838200" y="2295525"/>
            <a:ext cx="7693025" cy="3724275"/>
          </a:xfrm>
        </p:spPr>
        <p:txBody>
          <a:bodyPr/>
          <a:lstStyle/>
          <a:p>
            <a:pPr eaLnBrk="1" hangingPunct="1"/>
            <a:r>
              <a:rPr lang="en-US" altLang="en-US" b="1" dirty="0"/>
              <a:t>5. How should Outreach be conducted?</a:t>
            </a:r>
          </a:p>
          <a:p>
            <a:pPr marL="914400" lvl="1" indent="-457200" eaLnBrk="1" hangingPunct="1">
              <a:buFont typeface="+mj-lt"/>
              <a:buAutoNum type="alphaUcPeriod"/>
            </a:pPr>
            <a:r>
              <a:rPr lang="en-US" altLang="en-US" b="1" dirty="0"/>
              <a:t>Use Outreach teams to demonstrate “family” nature of Nar-Anon program</a:t>
            </a:r>
          </a:p>
          <a:p>
            <a:pPr marL="914400" lvl="1" indent="-457200" eaLnBrk="1" hangingPunct="1">
              <a:buFont typeface="+mj-lt"/>
              <a:buAutoNum type="alphaUcPeriod"/>
            </a:pPr>
            <a:r>
              <a:rPr lang="en-US" altLang="en-US" b="1" dirty="0"/>
              <a:t>Individually handout out literature to people at any public forum</a:t>
            </a:r>
          </a:p>
          <a:p>
            <a:pPr marL="914400" lvl="1" indent="-457200" eaLnBrk="1" hangingPunct="1">
              <a:buFont typeface="+mj-lt"/>
              <a:buAutoNum type="alphaUcPeriod"/>
            </a:pPr>
            <a:r>
              <a:rPr lang="en-US" altLang="en-US" b="1" dirty="0"/>
              <a:t>Co-promote the Nar-Anon program with other events</a:t>
            </a:r>
          </a:p>
          <a:p>
            <a:pPr marL="914400" lvl="1" indent="-457200" eaLnBrk="1" hangingPunct="1">
              <a:buFont typeface="+mj-lt"/>
              <a:buAutoNum type="alphaUcPeriod"/>
            </a:pPr>
            <a:r>
              <a:rPr lang="en-US" altLang="en-US" b="1" dirty="0"/>
              <a:t>Intense one on one encounters</a:t>
            </a:r>
          </a:p>
        </p:txBody>
      </p:sp>
    </p:spTree>
  </p:cSld>
  <p:clrMapOvr>
    <a:masterClrMapping/>
  </p:clrMapOvr>
  <p:transition>
    <p:wipe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AutoShape 2"/>
          <p:cNvSpPr>
            <a:spLocks noGrp="1" noChangeArrowheads="1"/>
          </p:cNvSpPr>
          <p:nvPr>
            <p:ph type="title"/>
          </p:nvPr>
        </p:nvSpPr>
        <p:spPr>
          <a:xfrm>
            <a:off x="762000" y="914400"/>
            <a:ext cx="7924800" cy="762000"/>
          </a:xfrm>
        </p:spPr>
        <p:txBody>
          <a:bodyPr/>
          <a:lstStyle/>
          <a:p>
            <a:pPr eaLnBrk="1" hangingPunct="1"/>
            <a:r>
              <a:rPr lang="en-US" altLang="en-US" dirty="0"/>
              <a:t>Purpose of Outreach</a:t>
            </a:r>
          </a:p>
        </p:txBody>
      </p:sp>
      <p:sp>
        <p:nvSpPr>
          <p:cNvPr id="4099" name="Rectangle 3"/>
          <p:cNvSpPr>
            <a:spLocks noGrp="1" noChangeArrowheads="1"/>
          </p:cNvSpPr>
          <p:nvPr>
            <p:ph type="body" idx="1"/>
          </p:nvPr>
        </p:nvSpPr>
        <p:spPr>
          <a:xfrm>
            <a:off x="838200" y="2371725"/>
            <a:ext cx="7693025" cy="3724275"/>
          </a:xfrm>
        </p:spPr>
        <p:txBody>
          <a:bodyPr/>
          <a:lstStyle/>
          <a:p>
            <a:pPr eaLnBrk="1" hangingPunct="1"/>
            <a:r>
              <a:rPr lang="en-US" altLang="en-US" b="1" dirty="0"/>
              <a:t>Increase Nar-Anon awareness</a:t>
            </a:r>
          </a:p>
          <a:p>
            <a:pPr lvl="1" eaLnBrk="1" hangingPunct="1"/>
            <a:r>
              <a:rPr lang="en-US" altLang="en-US" dirty="0"/>
              <a:t>Let families and friends of addicts know help is available. </a:t>
            </a:r>
          </a:p>
          <a:p>
            <a:pPr eaLnBrk="1" hangingPunct="1"/>
            <a:r>
              <a:rPr lang="en-US" altLang="en-US" b="1" dirty="0"/>
              <a:t>Grow local groups, areas, and regions. </a:t>
            </a:r>
          </a:p>
          <a:p>
            <a:pPr lvl="1" eaLnBrk="1" hangingPunct="1"/>
            <a:r>
              <a:rPr lang="en-US" altLang="en-US" dirty="0"/>
              <a:t>Link individuals seeking help with NFG members who share their experience, strength, and hope. </a:t>
            </a:r>
          </a:p>
          <a:p>
            <a:pPr eaLnBrk="1" hangingPunct="1"/>
            <a:endParaRPr lang="en-US" altLang="en-US" b="1"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 calcmode="lin" valueType="num">
                                      <p:cBhvr additive="base">
                                        <p:cTn id="7" dur="500" fill="hold"/>
                                        <p:tgtEl>
                                          <p:spTgt spid="40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9">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4099">
                                            <p:txEl>
                                              <p:pRg st="1" end="1"/>
                                            </p:txEl>
                                          </p:spTgt>
                                        </p:tgtEl>
                                        <p:attrNameLst>
                                          <p:attrName>style.visibility</p:attrName>
                                        </p:attrNameLst>
                                      </p:cBhvr>
                                      <p:to>
                                        <p:strVal val="visible"/>
                                      </p:to>
                                    </p:set>
                                    <p:anim calcmode="lin" valueType="num">
                                      <p:cBhvr additive="base">
                                        <p:cTn id="11" dur="500" fill="hold"/>
                                        <p:tgtEl>
                                          <p:spTgt spid="4099">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09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4099">
                                            <p:txEl>
                                              <p:pRg st="2" end="2"/>
                                            </p:txEl>
                                          </p:spTgt>
                                        </p:tgtEl>
                                        <p:attrNameLst>
                                          <p:attrName>style.visibility</p:attrName>
                                        </p:attrNameLst>
                                      </p:cBhvr>
                                      <p:to>
                                        <p:strVal val="visible"/>
                                      </p:to>
                                    </p:set>
                                    <p:anim calcmode="lin" valueType="num">
                                      <p:cBhvr additive="base">
                                        <p:cTn id="17" dur="500" fill="hold"/>
                                        <p:tgtEl>
                                          <p:spTgt spid="4099">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099">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4099">
                                            <p:txEl>
                                              <p:pRg st="3" end="3"/>
                                            </p:txEl>
                                          </p:spTgt>
                                        </p:tgtEl>
                                        <p:attrNameLst>
                                          <p:attrName>style.visibility</p:attrName>
                                        </p:attrNameLst>
                                      </p:cBhvr>
                                      <p:to>
                                        <p:strVal val="visible"/>
                                      </p:to>
                                    </p:set>
                                    <p:anim calcmode="lin" valueType="num">
                                      <p:cBhvr additive="base">
                                        <p:cTn id="21" dur="500" fill="hold"/>
                                        <p:tgtEl>
                                          <p:spTgt spid="4099">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4099">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AutoShape 2"/>
          <p:cNvSpPr>
            <a:spLocks noGrp="1" noChangeArrowheads="1"/>
          </p:cNvSpPr>
          <p:nvPr>
            <p:ph type="title"/>
          </p:nvPr>
        </p:nvSpPr>
        <p:spPr>
          <a:xfrm>
            <a:off x="762000" y="762000"/>
            <a:ext cx="7924800" cy="762000"/>
          </a:xfrm>
        </p:spPr>
        <p:txBody>
          <a:bodyPr/>
          <a:lstStyle/>
          <a:p>
            <a:pPr eaLnBrk="1" hangingPunct="1"/>
            <a:r>
              <a:rPr lang="en-US" altLang="en-US" dirty="0"/>
              <a:t>Outreach – And The Answer Is?</a:t>
            </a:r>
          </a:p>
        </p:txBody>
      </p:sp>
      <p:sp>
        <p:nvSpPr>
          <p:cNvPr id="4099" name="Rectangle 3"/>
          <p:cNvSpPr>
            <a:spLocks noGrp="1" noChangeArrowheads="1"/>
          </p:cNvSpPr>
          <p:nvPr>
            <p:ph type="body" idx="1"/>
          </p:nvPr>
        </p:nvSpPr>
        <p:spPr>
          <a:xfrm>
            <a:off x="838200" y="2295525"/>
            <a:ext cx="7693025" cy="3724275"/>
          </a:xfrm>
        </p:spPr>
        <p:txBody>
          <a:bodyPr/>
          <a:lstStyle/>
          <a:p>
            <a:pPr eaLnBrk="1" hangingPunct="1"/>
            <a:r>
              <a:rPr lang="en-US" altLang="en-US" b="1" dirty="0"/>
              <a:t>5. How should Outreach be conducted?</a:t>
            </a:r>
          </a:p>
          <a:p>
            <a:pPr marL="914400" lvl="1" indent="-457200" eaLnBrk="1" hangingPunct="1">
              <a:buFont typeface="Wingdings" pitchFamily="2" charset="2"/>
              <a:buChar char="ü"/>
            </a:pPr>
            <a:r>
              <a:rPr lang="en-US" altLang="en-US" b="1" dirty="0"/>
              <a:t>Use a Outreach teams to demonstrate “family” nature of Nar-Anon program</a:t>
            </a:r>
          </a:p>
          <a:p>
            <a:pPr marL="914400" lvl="1" indent="-457200" eaLnBrk="1" hangingPunct="1">
              <a:buNone/>
            </a:pPr>
            <a:r>
              <a:rPr lang="en-US" altLang="en-US" b="1" dirty="0"/>
              <a:t>	</a:t>
            </a:r>
            <a:r>
              <a:rPr lang="en-US" altLang="en-US" dirty="0"/>
              <a:t>Individually handout out literature to people at any public forum</a:t>
            </a:r>
          </a:p>
          <a:p>
            <a:pPr marL="914400" lvl="1" indent="-457200" eaLnBrk="1" hangingPunct="1">
              <a:buNone/>
            </a:pPr>
            <a:r>
              <a:rPr lang="en-US" altLang="en-US" dirty="0"/>
              <a:t>	Co-promote the Nar-Anon program with other events</a:t>
            </a:r>
          </a:p>
          <a:p>
            <a:pPr marL="914400" lvl="1" indent="-457200" eaLnBrk="1" hangingPunct="1">
              <a:buNone/>
            </a:pPr>
            <a:r>
              <a:rPr lang="en-US" altLang="en-US" dirty="0"/>
              <a:t>	Intense one on one encounters</a:t>
            </a:r>
          </a:p>
        </p:txBody>
      </p:sp>
    </p:spTree>
  </p:cSld>
  <p:clrMapOvr>
    <a:masterClrMapping/>
  </p:clrMapOvr>
  <p:transition>
    <p:wipe dir="d"/>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AutoShape 2"/>
          <p:cNvSpPr>
            <a:spLocks noGrp="1" noChangeArrowheads="1"/>
          </p:cNvSpPr>
          <p:nvPr>
            <p:ph type="title"/>
          </p:nvPr>
        </p:nvSpPr>
        <p:spPr>
          <a:xfrm>
            <a:off x="762000" y="762000"/>
            <a:ext cx="7924800" cy="762000"/>
          </a:xfrm>
        </p:spPr>
        <p:txBody>
          <a:bodyPr/>
          <a:lstStyle/>
          <a:p>
            <a:pPr eaLnBrk="1" hangingPunct="1"/>
            <a:r>
              <a:rPr lang="en-US" altLang="en-US" dirty="0"/>
              <a:t>Outreach Pre-Test</a:t>
            </a:r>
          </a:p>
        </p:txBody>
      </p:sp>
      <p:sp>
        <p:nvSpPr>
          <p:cNvPr id="4099" name="Rectangle 3"/>
          <p:cNvSpPr>
            <a:spLocks noGrp="1" noChangeArrowheads="1"/>
          </p:cNvSpPr>
          <p:nvPr>
            <p:ph type="body" idx="1"/>
          </p:nvPr>
        </p:nvSpPr>
        <p:spPr>
          <a:xfrm>
            <a:off x="838200" y="2295525"/>
            <a:ext cx="7693025" cy="3724275"/>
          </a:xfrm>
        </p:spPr>
        <p:txBody>
          <a:bodyPr/>
          <a:lstStyle/>
          <a:p>
            <a:pPr eaLnBrk="1" hangingPunct="1"/>
            <a:r>
              <a:rPr lang="en-US" altLang="en-US" b="1" dirty="0"/>
              <a:t>6. When should Outreach be conducted?</a:t>
            </a:r>
          </a:p>
          <a:p>
            <a:pPr marL="914400" lvl="1" indent="-457200" eaLnBrk="1" hangingPunct="1">
              <a:buFont typeface="+mj-lt"/>
              <a:buAutoNum type="alphaUcPeriod"/>
            </a:pPr>
            <a:r>
              <a:rPr lang="en-US" altLang="en-US" b="1" dirty="0"/>
              <a:t>As often as possible.</a:t>
            </a:r>
          </a:p>
          <a:p>
            <a:pPr marL="914400" lvl="1" indent="-457200" eaLnBrk="1" hangingPunct="1">
              <a:buFont typeface="+mj-lt"/>
              <a:buAutoNum type="alphaUcPeriod"/>
            </a:pPr>
            <a:r>
              <a:rPr lang="en-US" altLang="en-US" b="1" dirty="0"/>
              <a:t>Best conducted in 2</a:t>
            </a:r>
            <a:r>
              <a:rPr lang="en-US" altLang="en-US" b="1" baseline="30000" dirty="0"/>
              <a:t>nd</a:t>
            </a:r>
            <a:r>
              <a:rPr lang="en-US" altLang="en-US" b="1" dirty="0"/>
              <a:t> quarter of the year.</a:t>
            </a:r>
          </a:p>
          <a:p>
            <a:pPr marL="914400" lvl="1" indent="-457200" eaLnBrk="1" hangingPunct="1">
              <a:buFont typeface="+mj-lt"/>
              <a:buAutoNum type="alphaUcPeriod"/>
            </a:pPr>
            <a:r>
              <a:rPr lang="en-US" altLang="en-US" b="1" dirty="0"/>
              <a:t>When there are sufficient resources available.</a:t>
            </a:r>
          </a:p>
          <a:p>
            <a:pPr marL="914400" lvl="1" indent="-457200" eaLnBrk="1" hangingPunct="1">
              <a:buFont typeface="+mj-lt"/>
              <a:buAutoNum type="alphaUcPeriod"/>
            </a:pPr>
            <a:r>
              <a:rPr lang="en-US" altLang="en-US" b="1" dirty="0"/>
              <a:t>As part of an integrated plan.</a:t>
            </a:r>
          </a:p>
        </p:txBody>
      </p:sp>
    </p:spTree>
  </p:cSld>
  <p:clrMapOvr>
    <a:masterClrMapping/>
  </p:clrMapOvr>
  <p:transition>
    <p:wipe dir="d"/>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AutoShape 2"/>
          <p:cNvSpPr>
            <a:spLocks noGrp="1" noChangeArrowheads="1"/>
          </p:cNvSpPr>
          <p:nvPr>
            <p:ph type="title"/>
          </p:nvPr>
        </p:nvSpPr>
        <p:spPr>
          <a:xfrm>
            <a:off x="762000" y="762000"/>
            <a:ext cx="7924800" cy="762000"/>
          </a:xfrm>
        </p:spPr>
        <p:txBody>
          <a:bodyPr/>
          <a:lstStyle/>
          <a:p>
            <a:pPr eaLnBrk="1" hangingPunct="1"/>
            <a:r>
              <a:rPr lang="en-US" altLang="en-US" dirty="0"/>
              <a:t>Outreach – And The Answer Is?</a:t>
            </a:r>
          </a:p>
        </p:txBody>
      </p:sp>
      <p:sp>
        <p:nvSpPr>
          <p:cNvPr id="4099" name="Rectangle 3"/>
          <p:cNvSpPr>
            <a:spLocks noGrp="1" noChangeArrowheads="1"/>
          </p:cNvSpPr>
          <p:nvPr>
            <p:ph type="body" idx="1"/>
          </p:nvPr>
        </p:nvSpPr>
        <p:spPr>
          <a:xfrm>
            <a:off x="838200" y="2295525"/>
            <a:ext cx="7693025" cy="3724275"/>
          </a:xfrm>
        </p:spPr>
        <p:txBody>
          <a:bodyPr/>
          <a:lstStyle/>
          <a:p>
            <a:pPr eaLnBrk="1" hangingPunct="1"/>
            <a:r>
              <a:rPr lang="en-US" altLang="en-US" b="1" dirty="0"/>
              <a:t>6. When should Outreach be conducted?</a:t>
            </a:r>
          </a:p>
          <a:p>
            <a:pPr marL="914400" lvl="1" indent="-457200" eaLnBrk="1" hangingPunct="1">
              <a:buNone/>
            </a:pPr>
            <a:r>
              <a:rPr lang="en-US" altLang="en-US" b="1" dirty="0"/>
              <a:t>	</a:t>
            </a:r>
            <a:r>
              <a:rPr lang="en-US" altLang="en-US" dirty="0"/>
              <a:t>As often as possible.</a:t>
            </a:r>
          </a:p>
          <a:p>
            <a:pPr marL="914400" lvl="1" indent="-457200" eaLnBrk="1" hangingPunct="1">
              <a:buNone/>
            </a:pPr>
            <a:r>
              <a:rPr lang="en-US" altLang="en-US" dirty="0"/>
              <a:t>	Best conducted in 2</a:t>
            </a:r>
            <a:r>
              <a:rPr lang="en-US" altLang="en-US" baseline="30000" dirty="0"/>
              <a:t>nd</a:t>
            </a:r>
            <a:r>
              <a:rPr lang="en-US" altLang="en-US" dirty="0"/>
              <a:t> quarter of the year.</a:t>
            </a:r>
          </a:p>
          <a:p>
            <a:pPr marL="914400" lvl="1" indent="-457200" eaLnBrk="1" hangingPunct="1">
              <a:buNone/>
            </a:pPr>
            <a:r>
              <a:rPr lang="en-US" altLang="en-US" dirty="0"/>
              <a:t>	When there are sufficient resources available.</a:t>
            </a:r>
          </a:p>
          <a:p>
            <a:pPr marL="914400" lvl="1" indent="-457200" eaLnBrk="1" hangingPunct="1">
              <a:buFont typeface="Wingdings" pitchFamily="2" charset="2"/>
              <a:buChar char="ü"/>
            </a:pPr>
            <a:r>
              <a:rPr lang="en-US" altLang="en-US" b="1" dirty="0"/>
              <a:t>As part of an integrated plan.</a:t>
            </a:r>
          </a:p>
        </p:txBody>
      </p:sp>
    </p:spTree>
  </p:cSld>
  <p:clrMapOvr>
    <a:masterClrMapping/>
  </p:clrMapOvr>
  <p:transition>
    <p:wipe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AutoShape 2"/>
          <p:cNvSpPr>
            <a:spLocks noGrp="1" noChangeArrowheads="1"/>
          </p:cNvSpPr>
          <p:nvPr>
            <p:ph type="title"/>
          </p:nvPr>
        </p:nvSpPr>
        <p:spPr>
          <a:xfrm>
            <a:off x="762000" y="762000"/>
            <a:ext cx="7924800" cy="762000"/>
          </a:xfrm>
        </p:spPr>
        <p:txBody>
          <a:bodyPr/>
          <a:lstStyle/>
          <a:p>
            <a:pPr eaLnBrk="1" hangingPunct="1"/>
            <a:r>
              <a:rPr lang="en-US" altLang="en-US" dirty="0"/>
              <a:t>Outreach Guiding Principles </a:t>
            </a:r>
          </a:p>
        </p:txBody>
      </p:sp>
      <p:sp>
        <p:nvSpPr>
          <p:cNvPr id="4099" name="Rectangle 3"/>
          <p:cNvSpPr>
            <a:spLocks noGrp="1" noChangeArrowheads="1"/>
          </p:cNvSpPr>
          <p:nvPr>
            <p:ph type="body" idx="1"/>
          </p:nvPr>
        </p:nvSpPr>
        <p:spPr/>
        <p:txBody>
          <a:bodyPr/>
          <a:lstStyle/>
          <a:p>
            <a:pPr eaLnBrk="1" hangingPunct="1"/>
            <a:r>
              <a:rPr lang="en-US" altLang="en-US" b="1" dirty="0"/>
              <a:t>Step 12 – </a:t>
            </a:r>
            <a:r>
              <a:rPr lang="en-US" altLang="en-US" sz="2000" b="1" dirty="0"/>
              <a:t>Having had a spiritual awakening as a result of these steps, we tried to carry this message to others, and to practice these principles in all out affairs.</a:t>
            </a:r>
          </a:p>
          <a:p>
            <a:pPr eaLnBrk="1" hangingPunct="1"/>
            <a:r>
              <a:rPr lang="en-US" altLang="en-US" b="1" dirty="0"/>
              <a:t>Tradition 5 </a:t>
            </a:r>
            <a:r>
              <a:rPr lang="en-US" altLang="en-US" sz="2000" b="1" dirty="0"/>
              <a:t>– Each NFG has but one purpose; to help families of addicts. We do this by practicing the Twelve Steps of Nar-Anon, encouraging and understanding our addicted relatives, and by welcoming and giving comfort to families of addicts.</a:t>
            </a:r>
          </a:p>
          <a:p>
            <a:pPr eaLnBrk="1" hangingPunct="1"/>
            <a:r>
              <a:rPr lang="en-US" altLang="en-US" b="1" dirty="0"/>
              <a:t>Tradition 7 – </a:t>
            </a:r>
            <a:r>
              <a:rPr lang="en-US" altLang="en-US" sz="2000" b="1" dirty="0"/>
              <a:t>Every group ought to be self-supporting, declining outside contributions.</a:t>
            </a:r>
            <a:endParaRPr lang="en-US" altLang="en-US" b="1" dirty="0"/>
          </a:p>
          <a:p>
            <a:pPr eaLnBrk="1" hangingPunct="1"/>
            <a:endParaRPr lang="en-US" altLang="en-US" sz="2000" b="1"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fade">
                                      <p:cBhvr>
                                        <p:cTn id="7" dur="2000"/>
                                        <p:tgtEl>
                                          <p:spTgt spid="40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099">
                                            <p:txEl>
                                              <p:pRg st="1" end="1"/>
                                            </p:txEl>
                                          </p:spTgt>
                                        </p:tgtEl>
                                        <p:attrNameLst>
                                          <p:attrName>style.visibility</p:attrName>
                                        </p:attrNameLst>
                                      </p:cBhvr>
                                      <p:to>
                                        <p:strVal val="visible"/>
                                      </p:to>
                                    </p:set>
                                    <p:animEffect transition="in" filter="fade">
                                      <p:cBhvr>
                                        <p:cTn id="12" dur="2000"/>
                                        <p:tgtEl>
                                          <p:spTgt spid="409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099">
                                            <p:txEl>
                                              <p:pRg st="2" end="2"/>
                                            </p:txEl>
                                          </p:spTgt>
                                        </p:tgtEl>
                                        <p:attrNameLst>
                                          <p:attrName>style.visibility</p:attrName>
                                        </p:attrNameLst>
                                      </p:cBhvr>
                                      <p:to>
                                        <p:strVal val="visible"/>
                                      </p:to>
                                    </p:set>
                                    <p:animEffect transition="in" filter="fade">
                                      <p:cBhvr>
                                        <p:cTn id="17" dur="2000"/>
                                        <p:tgtEl>
                                          <p:spTgt spid="409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AutoShape 2"/>
          <p:cNvSpPr>
            <a:spLocks noGrp="1" noChangeArrowheads="1"/>
          </p:cNvSpPr>
          <p:nvPr>
            <p:ph type="title"/>
          </p:nvPr>
        </p:nvSpPr>
        <p:spPr>
          <a:xfrm>
            <a:off x="762000" y="762000"/>
            <a:ext cx="7924800" cy="762000"/>
          </a:xfrm>
        </p:spPr>
        <p:txBody>
          <a:bodyPr/>
          <a:lstStyle/>
          <a:p>
            <a:pPr eaLnBrk="1" hangingPunct="1"/>
            <a:r>
              <a:rPr lang="en-US" altLang="en-US" dirty="0"/>
              <a:t>Outreach Guiding Principles </a:t>
            </a:r>
          </a:p>
        </p:txBody>
      </p:sp>
      <p:sp>
        <p:nvSpPr>
          <p:cNvPr id="4099" name="Rectangle 3"/>
          <p:cNvSpPr>
            <a:spLocks noGrp="1" noChangeArrowheads="1"/>
          </p:cNvSpPr>
          <p:nvPr>
            <p:ph type="body" idx="1"/>
          </p:nvPr>
        </p:nvSpPr>
        <p:spPr>
          <a:xfrm>
            <a:off x="838200" y="2362200"/>
            <a:ext cx="7693025" cy="4038600"/>
          </a:xfrm>
        </p:spPr>
        <p:txBody>
          <a:bodyPr/>
          <a:lstStyle/>
          <a:p>
            <a:pPr eaLnBrk="1" hangingPunct="1"/>
            <a:r>
              <a:rPr lang="en-US" altLang="en-US" b="1" dirty="0"/>
              <a:t>Tradition 11 </a:t>
            </a:r>
            <a:r>
              <a:rPr lang="en-US" altLang="en-US" sz="2000" b="1" dirty="0"/>
              <a:t>– Our public relations policy is based on </a:t>
            </a:r>
            <a:r>
              <a:rPr lang="en-US" altLang="en-US" sz="2000" b="1" i="1" u="sng" dirty="0"/>
              <a:t>attraction</a:t>
            </a:r>
            <a:r>
              <a:rPr lang="en-US" altLang="en-US" sz="2000" b="1" dirty="0"/>
              <a:t> rather than </a:t>
            </a:r>
            <a:r>
              <a:rPr lang="en-US" altLang="en-US" sz="2000" b="1" i="1" u="sng" dirty="0"/>
              <a:t>promotion</a:t>
            </a:r>
            <a:r>
              <a:rPr lang="en-US" altLang="en-US" sz="2000" b="1" dirty="0"/>
              <a:t>; we need always maintain personal anonymity at the level of press, radio, films, internet, and other forms of mass media.  We need to guard with special care the anonymity of all NA members.</a:t>
            </a:r>
          </a:p>
          <a:p>
            <a:pPr eaLnBrk="1" hangingPunct="1"/>
            <a:r>
              <a:rPr lang="en-US" altLang="en-US" b="1" dirty="0"/>
              <a:t>Concept 1 – </a:t>
            </a:r>
            <a:r>
              <a:rPr lang="en-US" altLang="en-US" sz="2000" b="1" dirty="0"/>
              <a:t>To fulfill our fellowship’s primary purpose, the NFGs have joined together to create a structure that develops, coordinates, and maintains services on behalf of Nar-Anon as a whole.</a:t>
            </a:r>
          </a:p>
          <a:p>
            <a:pPr eaLnBrk="1" hangingPunct="1"/>
            <a:r>
              <a:rPr lang="en-US" altLang="en-US" b="1" dirty="0"/>
              <a:t>Concept 2 </a:t>
            </a:r>
            <a:r>
              <a:rPr lang="en-US" altLang="en-US" sz="2000" b="1" dirty="0"/>
              <a:t>– The final responsibility and authority for Nar-Anon services rests with the NFGs.</a:t>
            </a:r>
          </a:p>
          <a:p>
            <a:pPr eaLnBrk="1" hangingPunct="1"/>
            <a:endParaRPr lang="en-US" altLang="en-US" sz="2000" b="1"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fade">
                                      <p:cBhvr>
                                        <p:cTn id="7" dur="2000"/>
                                        <p:tgtEl>
                                          <p:spTgt spid="40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099">
                                            <p:txEl>
                                              <p:pRg st="1" end="1"/>
                                            </p:txEl>
                                          </p:spTgt>
                                        </p:tgtEl>
                                        <p:attrNameLst>
                                          <p:attrName>style.visibility</p:attrName>
                                        </p:attrNameLst>
                                      </p:cBhvr>
                                      <p:to>
                                        <p:strVal val="visible"/>
                                      </p:to>
                                    </p:set>
                                    <p:animEffect transition="in" filter="fade">
                                      <p:cBhvr>
                                        <p:cTn id="12" dur="2000"/>
                                        <p:tgtEl>
                                          <p:spTgt spid="409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099">
                                            <p:txEl>
                                              <p:pRg st="2" end="2"/>
                                            </p:txEl>
                                          </p:spTgt>
                                        </p:tgtEl>
                                        <p:attrNameLst>
                                          <p:attrName>style.visibility</p:attrName>
                                        </p:attrNameLst>
                                      </p:cBhvr>
                                      <p:to>
                                        <p:strVal val="visible"/>
                                      </p:to>
                                    </p:set>
                                    <p:animEffect transition="in" filter="fade">
                                      <p:cBhvr>
                                        <p:cTn id="17" dur="2000"/>
                                        <p:tgtEl>
                                          <p:spTgt spid="409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AutoShape 2"/>
          <p:cNvSpPr>
            <a:spLocks noGrp="1" noChangeArrowheads="1"/>
          </p:cNvSpPr>
          <p:nvPr>
            <p:ph type="title"/>
          </p:nvPr>
        </p:nvSpPr>
        <p:spPr/>
        <p:txBody>
          <a:bodyPr/>
          <a:lstStyle/>
          <a:p>
            <a:pPr eaLnBrk="1" hangingPunct="1"/>
            <a:r>
              <a:rPr lang="en-US" altLang="en-US" dirty="0"/>
              <a:t>Resources / Tools</a:t>
            </a:r>
          </a:p>
        </p:txBody>
      </p:sp>
      <p:sp>
        <p:nvSpPr>
          <p:cNvPr id="5123" name="Rectangle 3"/>
          <p:cNvSpPr>
            <a:spLocks noGrp="1" noChangeArrowheads="1"/>
          </p:cNvSpPr>
          <p:nvPr>
            <p:ph type="body" idx="1"/>
          </p:nvPr>
        </p:nvSpPr>
        <p:spPr>
          <a:xfrm>
            <a:off x="838200" y="2362200"/>
            <a:ext cx="7693025" cy="4038600"/>
          </a:xfrm>
        </p:spPr>
        <p:txBody>
          <a:bodyPr/>
          <a:lstStyle/>
          <a:p>
            <a:pPr eaLnBrk="1" hangingPunct="1"/>
            <a:r>
              <a:rPr lang="en-US" altLang="en-US" b="1" dirty="0"/>
              <a:t>Outreach Packet</a:t>
            </a:r>
            <a:r>
              <a:rPr lang="en-US" altLang="en-US" dirty="0"/>
              <a:t> – White Literature</a:t>
            </a:r>
            <a:endParaRPr lang="en-US" altLang="en-US" sz="2400" dirty="0"/>
          </a:p>
          <a:p>
            <a:pPr eaLnBrk="1" hangingPunct="1"/>
            <a:r>
              <a:rPr lang="en-US" altLang="en-US" b="1" dirty="0"/>
              <a:t>Nar-Anon Outreach Folder</a:t>
            </a:r>
          </a:p>
          <a:p>
            <a:pPr eaLnBrk="1" hangingPunct="1"/>
            <a:r>
              <a:rPr lang="en-US" altLang="en-US" b="1" dirty="0"/>
              <a:t>Posters</a:t>
            </a:r>
          </a:p>
          <a:p>
            <a:pPr eaLnBrk="1" hangingPunct="1"/>
            <a:r>
              <a:rPr lang="en-US" altLang="en-US" b="1" dirty="0"/>
              <a:t>Websites</a:t>
            </a:r>
          </a:p>
          <a:p>
            <a:pPr eaLnBrk="1" hangingPunct="1"/>
            <a:r>
              <a:rPr lang="en-US" altLang="en-US" b="1" dirty="0"/>
              <a:t>Monthly GSR calls – exchange ideas</a:t>
            </a:r>
          </a:p>
          <a:p>
            <a:pPr eaLnBrk="1" hangingPunct="1"/>
            <a:r>
              <a:rPr lang="en-US" altLang="en-US" b="1" dirty="0"/>
              <a:t>Your Home Group</a:t>
            </a:r>
          </a:p>
          <a:p>
            <a:pPr eaLnBrk="1" hangingPunct="1">
              <a:buFont typeface="Wingdings" pitchFamily="2" charset="2"/>
              <a:buNone/>
            </a:pPr>
            <a:endParaRPr lang="en-US" alt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Effect transition="in" filter="blinds(horizontal)">
                                      <p:cBhvr>
                                        <p:cTn id="7" dur="500"/>
                                        <p:tgtEl>
                                          <p:spTgt spid="512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123">
                                            <p:txEl>
                                              <p:pRg st="1" end="1"/>
                                            </p:txEl>
                                          </p:spTgt>
                                        </p:tgtEl>
                                        <p:attrNameLst>
                                          <p:attrName>style.visibility</p:attrName>
                                        </p:attrNameLst>
                                      </p:cBhvr>
                                      <p:to>
                                        <p:strVal val="visible"/>
                                      </p:to>
                                    </p:set>
                                    <p:animEffect transition="in" filter="blinds(horizontal)">
                                      <p:cBhvr>
                                        <p:cTn id="12" dur="500"/>
                                        <p:tgtEl>
                                          <p:spTgt spid="512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123">
                                            <p:txEl>
                                              <p:pRg st="2" end="2"/>
                                            </p:txEl>
                                          </p:spTgt>
                                        </p:tgtEl>
                                        <p:attrNameLst>
                                          <p:attrName>style.visibility</p:attrName>
                                        </p:attrNameLst>
                                      </p:cBhvr>
                                      <p:to>
                                        <p:strVal val="visible"/>
                                      </p:to>
                                    </p:set>
                                    <p:animEffect transition="in" filter="blinds(horizontal)">
                                      <p:cBhvr>
                                        <p:cTn id="17" dur="500"/>
                                        <p:tgtEl>
                                          <p:spTgt spid="512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123">
                                            <p:txEl>
                                              <p:pRg st="3" end="3"/>
                                            </p:txEl>
                                          </p:spTgt>
                                        </p:tgtEl>
                                        <p:attrNameLst>
                                          <p:attrName>style.visibility</p:attrName>
                                        </p:attrNameLst>
                                      </p:cBhvr>
                                      <p:to>
                                        <p:strVal val="visible"/>
                                      </p:to>
                                    </p:set>
                                    <p:animEffect transition="in" filter="blinds(horizontal)">
                                      <p:cBhvr>
                                        <p:cTn id="22" dur="500"/>
                                        <p:tgtEl>
                                          <p:spTgt spid="512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5123">
                                            <p:txEl>
                                              <p:pRg st="4" end="4"/>
                                            </p:txEl>
                                          </p:spTgt>
                                        </p:tgtEl>
                                        <p:attrNameLst>
                                          <p:attrName>style.visibility</p:attrName>
                                        </p:attrNameLst>
                                      </p:cBhvr>
                                      <p:to>
                                        <p:strVal val="visible"/>
                                      </p:to>
                                    </p:set>
                                    <p:animEffect transition="in" filter="blinds(horizontal)">
                                      <p:cBhvr>
                                        <p:cTn id="27" dur="500"/>
                                        <p:tgtEl>
                                          <p:spTgt spid="512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5123">
                                            <p:txEl>
                                              <p:pRg st="5" end="5"/>
                                            </p:txEl>
                                          </p:spTgt>
                                        </p:tgtEl>
                                        <p:attrNameLst>
                                          <p:attrName>style.visibility</p:attrName>
                                        </p:attrNameLst>
                                      </p:cBhvr>
                                      <p:to>
                                        <p:strVal val="visible"/>
                                      </p:to>
                                    </p:set>
                                    <p:animEffect transition="in" filter="blinds(horizontal)">
                                      <p:cBhvr>
                                        <p:cTn id="32" dur="500"/>
                                        <p:tgtEl>
                                          <p:spTgt spid="512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AutoShape 2"/>
          <p:cNvSpPr>
            <a:spLocks noGrp="1" noChangeArrowheads="1"/>
          </p:cNvSpPr>
          <p:nvPr>
            <p:ph type="title"/>
          </p:nvPr>
        </p:nvSpPr>
        <p:spPr/>
        <p:txBody>
          <a:bodyPr/>
          <a:lstStyle/>
          <a:p>
            <a:pPr eaLnBrk="1" hangingPunct="1"/>
            <a:r>
              <a:rPr lang="en-US" altLang="en-US" sz="3200" dirty="0"/>
              <a:t>World Service Website- Outreach Page</a:t>
            </a:r>
            <a:br>
              <a:rPr lang="en-US" altLang="en-US" sz="3200" dirty="0"/>
            </a:br>
            <a:r>
              <a:rPr lang="en-US" altLang="en-US" sz="3200" dirty="0"/>
              <a:t> </a:t>
            </a:r>
            <a:r>
              <a:rPr lang="en-US" altLang="en-US" sz="1600" dirty="0"/>
              <a:t>http://www.nar-anon.org/outreach/</a:t>
            </a:r>
          </a:p>
        </p:txBody>
      </p:sp>
      <p:sp>
        <p:nvSpPr>
          <p:cNvPr id="6147" name="Rectangle 3"/>
          <p:cNvSpPr>
            <a:spLocks noGrp="1" noChangeArrowheads="1"/>
          </p:cNvSpPr>
          <p:nvPr>
            <p:ph type="body" idx="1"/>
          </p:nvPr>
        </p:nvSpPr>
        <p:spPr>
          <a:xfrm>
            <a:off x="914400" y="2362200"/>
            <a:ext cx="7620000" cy="3962400"/>
          </a:xfrm>
        </p:spPr>
        <p:txBody>
          <a:bodyPr/>
          <a:lstStyle/>
          <a:p>
            <a:pPr eaLnBrk="1" hangingPunct="1">
              <a:lnSpc>
                <a:spcPct val="90000"/>
              </a:lnSpc>
            </a:pPr>
            <a:r>
              <a:rPr lang="en-US" altLang="en-US" b="1" dirty="0"/>
              <a:t>Public Service Announcement </a:t>
            </a:r>
            <a:r>
              <a:rPr lang="en-US" altLang="en-US" dirty="0"/>
              <a:t>(PSA)</a:t>
            </a:r>
          </a:p>
          <a:p>
            <a:pPr eaLnBrk="1" hangingPunct="1">
              <a:lnSpc>
                <a:spcPct val="90000"/>
              </a:lnSpc>
            </a:pPr>
            <a:endParaRPr lang="en-US" altLang="en-US" b="1" dirty="0"/>
          </a:p>
          <a:p>
            <a:pPr eaLnBrk="1" hangingPunct="1">
              <a:lnSpc>
                <a:spcPct val="90000"/>
              </a:lnSpc>
            </a:pPr>
            <a:r>
              <a:rPr lang="en-US" altLang="en-US" b="1" dirty="0"/>
              <a:t>Checklist for an Outreach Booth</a:t>
            </a:r>
          </a:p>
          <a:p>
            <a:pPr eaLnBrk="1" hangingPunct="1">
              <a:lnSpc>
                <a:spcPct val="90000"/>
              </a:lnSpc>
            </a:pPr>
            <a:endParaRPr lang="en-US" altLang="en-US" b="1" dirty="0"/>
          </a:p>
          <a:p>
            <a:pPr eaLnBrk="1" hangingPunct="1">
              <a:lnSpc>
                <a:spcPct val="90000"/>
              </a:lnSpc>
            </a:pPr>
            <a:r>
              <a:rPr lang="en-US" altLang="en-US" b="1" dirty="0"/>
              <a:t>Downloadable Outreach Letters</a:t>
            </a:r>
          </a:p>
          <a:p>
            <a:pPr eaLnBrk="1" hangingPunct="1">
              <a:lnSpc>
                <a:spcPct val="90000"/>
              </a:lnSpc>
            </a:pPr>
            <a:endParaRPr lang="en-US" altLang="en-US" b="1" dirty="0"/>
          </a:p>
          <a:p>
            <a:pPr eaLnBrk="1" hangingPunct="1">
              <a:lnSpc>
                <a:spcPct val="90000"/>
              </a:lnSpc>
            </a:pPr>
            <a:r>
              <a:rPr lang="en-US" altLang="en-US" b="1" dirty="0"/>
              <a:t>Outreach Challenge – #1-7</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blinds(horizontal)">
                                      <p:cBhvr>
                                        <p:cTn id="7" dur="500"/>
                                        <p:tgtEl>
                                          <p:spTgt spid="61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147">
                                            <p:txEl>
                                              <p:pRg st="2" end="2"/>
                                            </p:txEl>
                                          </p:spTgt>
                                        </p:tgtEl>
                                        <p:attrNameLst>
                                          <p:attrName>style.visibility</p:attrName>
                                        </p:attrNameLst>
                                      </p:cBhvr>
                                      <p:to>
                                        <p:strVal val="visible"/>
                                      </p:to>
                                    </p:set>
                                    <p:animEffect transition="in" filter="blinds(horizontal)">
                                      <p:cBhvr>
                                        <p:cTn id="12" dur="500"/>
                                        <p:tgtEl>
                                          <p:spTgt spid="614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6147">
                                            <p:txEl>
                                              <p:pRg st="4" end="4"/>
                                            </p:txEl>
                                          </p:spTgt>
                                        </p:tgtEl>
                                        <p:attrNameLst>
                                          <p:attrName>style.visibility</p:attrName>
                                        </p:attrNameLst>
                                      </p:cBhvr>
                                      <p:to>
                                        <p:strVal val="visible"/>
                                      </p:to>
                                    </p:set>
                                    <p:animEffect transition="in" filter="blinds(horizontal)">
                                      <p:cBhvr>
                                        <p:cTn id="17" dur="500"/>
                                        <p:tgtEl>
                                          <p:spTgt spid="6147">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6147">
                                            <p:txEl>
                                              <p:pRg st="6" end="6"/>
                                            </p:txEl>
                                          </p:spTgt>
                                        </p:tgtEl>
                                        <p:attrNameLst>
                                          <p:attrName>style.visibility</p:attrName>
                                        </p:attrNameLst>
                                      </p:cBhvr>
                                      <p:to>
                                        <p:strVal val="visible"/>
                                      </p:to>
                                    </p:set>
                                    <p:animEffect transition="in" filter="blinds(horizontal)">
                                      <p:cBhvr>
                                        <p:cTn id="22" dur="500"/>
                                        <p:tgtEl>
                                          <p:spTgt spid="614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Users\jdavies\Dropbox\MW Nar-Anon\2016 MWR Assembly\More footsteps.jpg"/>
          <p:cNvPicPr>
            <a:picLocks noChangeAspect="1" noChangeArrowheads="1"/>
          </p:cNvPicPr>
          <p:nvPr/>
        </p:nvPicPr>
        <p:blipFill>
          <a:blip r:embed="rId2" cstate="print"/>
          <a:srcRect/>
          <a:stretch>
            <a:fillRect/>
          </a:stretch>
        </p:blipFill>
        <p:spPr bwMode="auto">
          <a:xfrm>
            <a:off x="3581400" y="304800"/>
            <a:ext cx="5027082" cy="1295400"/>
          </a:xfrm>
          <a:prstGeom prst="rect">
            <a:avLst/>
          </a:prstGeom>
          <a:noFill/>
        </p:spPr>
      </p:pic>
      <p:sp>
        <p:nvSpPr>
          <p:cNvPr id="5122" name="AutoShape 2"/>
          <p:cNvSpPr>
            <a:spLocks noGrp="1" noChangeArrowheads="1"/>
          </p:cNvSpPr>
          <p:nvPr>
            <p:ph type="title"/>
          </p:nvPr>
        </p:nvSpPr>
        <p:spPr>
          <a:xfrm>
            <a:off x="762000" y="762000"/>
            <a:ext cx="7924800" cy="1143000"/>
          </a:xfrm>
        </p:spPr>
        <p:txBody>
          <a:bodyPr/>
          <a:lstStyle/>
          <a:p>
            <a:pPr eaLnBrk="1" hangingPunct="1"/>
            <a:r>
              <a:rPr lang="en-US" altLang="en-US" dirty="0"/>
              <a:t>Outreach – Next Steps</a:t>
            </a:r>
          </a:p>
        </p:txBody>
      </p:sp>
      <p:sp>
        <p:nvSpPr>
          <p:cNvPr id="5123" name="Rectangle 3"/>
          <p:cNvSpPr>
            <a:spLocks noGrp="1" noChangeArrowheads="1"/>
          </p:cNvSpPr>
          <p:nvPr>
            <p:ph type="body" idx="1"/>
          </p:nvPr>
        </p:nvSpPr>
        <p:spPr/>
        <p:txBody>
          <a:bodyPr/>
          <a:lstStyle/>
          <a:p>
            <a:pPr eaLnBrk="1" hangingPunct="1">
              <a:buFont typeface="Wingdings" pitchFamily="2" charset="2"/>
              <a:buNone/>
            </a:pPr>
            <a:r>
              <a:rPr lang="en-US" altLang="en-US" b="1" dirty="0"/>
              <a:t>Got your stuff, now what?</a:t>
            </a:r>
          </a:p>
          <a:p>
            <a:pPr eaLnBrk="1" hangingPunct="1">
              <a:buFont typeface="Wingdings" pitchFamily="2" charset="2"/>
              <a:buNone/>
            </a:pPr>
            <a:r>
              <a:rPr lang="en-US" altLang="en-US" b="1" dirty="0"/>
              <a:t>Do you have a plan?</a:t>
            </a:r>
          </a:p>
          <a:p>
            <a:pPr eaLnBrk="1" hangingPunct="1">
              <a:buFont typeface="Wingdings" pitchFamily="2" charset="2"/>
              <a:buNone/>
            </a:pPr>
            <a:r>
              <a:rPr lang="en-US" altLang="en-US" b="1" dirty="0"/>
              <a:t>Clearly identify local opportunities</a:t>
            </a:r>
          </a:p>
          <a:p>
            <a:pPr eaLnBrk="1" hangingPunct="1">
              <a:buFont typeface="Wingdings" pitchFamily="2" charset="2"/>
              <a:buNone/>
            </a:pPr>
            <a:r>
              <a:rPr lang="en-US" altLang="en-US" b="1" dirty="0"/>
              <a:t>Gives time to organize for success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Effect transition="in" filter="blinds(horizontal)">
                                      <p:cBhvr>
                                        <p:cTn id="7" dur="500"/>
                                        <p:tgtEl>
                                          <p:spTgt spid="512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123">
                                            <p:txEl>
                                              <p:pRg st="1" end="1"/>
                                            </p:txEl>
                                          </p:spTgt>
                                        </p:tgtEl>
                                        <p:attrNameLst>
                                          <p:attrName>style.visibility</p:attrName>
                                        </p:attrNameLst>
                                      </p:cBhvr>
                                      <p:to>
                                        <p:strVal val="visible"/>
                                      </p:to>
                                    </p:set>
                                    <p:animEffect transition="in" filter="blinds(horizontal)">
                                      <p:cBhvr>
                                        <p:cTn id="12" dur="500"/>
                                        <p:tgtEl>
                                          <p:spTgt spid="512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123">
                                            <p:txEl>
                                              <p:pRg st="2" end="2"/>
                                            </p:txEl>
                                          </p:spTgt>
                                        </p:tgtEl>
                                        <p:attrNameLst>
                                          <p:attrName>style.visibility</p:attrName>
                                        </p:attrNameLst>
                                      </p:cBhvr>
                                      <p:to>
                                        <p:strVal val="visible"/>
                                      </p:to>
                                    </p:set>
                                    <p:animEffect transition="in" filter="blinds(horizontal)">
                                      <p:cBhvr>
                                        <p:cTn id="17" dur="500"/>
                                        <p:tgtEl>
                                          <p:spTgt spid="512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123">
                                            <p:txEl>
                                              <p:pRg st="3" end="3"/>
                                            </p:txEl>
                                          </p:spTgt>
                                        </p:tgtEl>
                                        <p:attrNameLst>
                                          <p:attrName>style.visibility</p:attrName>
                                        </p:attrNameLst>
                                      </p:cBhvr>
                                      <p:to>
                                        <p:strVal val="visible"/>
                                      </p:to>
                                    </p:set>
                                    <p:animEffect transition="in" filter="blinds(horizontal)">
                                      <p:cBhvr>
                                        <p:cTn id="22" dur="500"/>
                                        <p:tgtEl>
                                          <p:spTgt spid="512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AutoShape 2"/>
          <p:cNvSpPr>
            <a:spLocks noGrp="1" noChangeArrowheads="1"/>
          </p:cNvSpPr>
          <p:nvPr>
            <p:ph type="title"/>
          </p:nvPr>
        </p:nvSpPr>
        <p:spPr>
          <a:xfrm>
            <a:off x="762000" y="762000"/>
            <a:ext cx="7924800" cy="838200"/>
          </a:xfrm>
        </p:spPr>
        <p:txBody>
          <a:bodyPr/>
          <a:lstStyle/>
          <a:p>
            <a:pPr eaLnBrk="1" hangingPunct="1"/>
            <a:r>
              <a:rPr lang="en-US" altLang="en-US" dirty="0"/>
              <a:t>Outreach – Plan Outline</a:t>
            </a:r>
          </a:p>
        </p:txBody>
      </p:sp>
      <p:sp>
        <p:nvSpPr>
          <p:cNvPr id="5123" name="Rectangle 3"/>
          <p:cNvSpPr>
            <a:spLocks noGrp="1" noChangeArrowheads="1"/>
          </p:cNvSpPr>
          <p:nvPr>
            <p:ph type="body" idx="1"/>
          </p:nvPr>
        </p:nvSpPr>
        <p:spPr/>
        <p:txBody>
          <a:bodyPr/>
          <a:lstStyle/>
          <a:p>
            <a:pPr eaLnBrk="1" hangingPunct="1">
              <a:buFont typeface="Wingdings" pitchFamily="2" charset="2"/>
              <a:buNone/>
            </a:pPr>
            <a:r>
              <a:rPr lang="en-US" altLang="en-US" b="1" dirty="0"/>
              <a:t>What – Define the </a:t>
            </a:r>
            <a:r>
              <a:rPr lang="en-US" altLang="en-US" b="1" dirty="0">
                <a:solidFill>
                  <a:srgbClr val="FF0000"/>
                </a:solidFill>
              </a:rPr>
              <a:t>specific Outreach event </a:t>
            </a:r>
            <a:r>
              <a:rPr lang="en-US" altLang="en-US" sz="2400" b="1" dirty="0"/>
              <a:t>(Town Hall meeting, Facility visit, etc.)</a:t>
            </a:r>
          </a:p>
          <a:p>
            <a:pPr eaLnBrk="1" hangingPunct="1">
              <a:buFont typeface="Wingdings" pitchFamily="2" charset="2"/>
              <a:buNone/>
            </a:pPr>
            <a:r>
              <a:rPr lang="en-US" altLang="en-US" b="1" dirty="0"/>
              <a:t>When – specific </a:t>
            </a:r>
            <a:r>
              <a:rPr lang="en-US" altLang="en-US" b="1" dirty="0">
                <a:solidFill>
                  <a:srgbClr val="FF0000"/>
                </a:solidFill>
              </a:rPr>
              <a:t>date and time</a:t>
            </a:r>
            <a:r>
              <a:rPr lang="en-US" altLang="en-US" b="1" dirty="0"/>
              <a:t> for event</a:t>
            </a:r>
          </a:p>
          <a:p>
            <a:pPr eaLnBrk="1" hangingPunct="1">
              <a:buFont typeface="Wingdings" pitchFamily="2" charset="2"/>
              <a:buNone/>
            </a:pPr>
            <a:r>
              <a:rPr lang="en-US" altLang="en-US" b="1" dirty="0"/>
              <a:t>Where – Event </a:t>
            </a:r>
            <a:r>
              <a:rPr lang="en-US" altLang="en-US" b="1" dirty="0">
                <a:solidFill>
                  <a:srgbClr val="FF0000"/>
                </a:solidFill>
              </a:rPr>
              <a:t>Location</a:t>
            </a:r>
            <a:r>
              <a:rPr lang="en-US" altLang="en-US" b="1" dirty="0"/>
              <a:t> with </a:t>
            </a:r>
            <a:r>
              <a:rPr lang="en-US" altLang="en-US" b="1" dirty="0">
                <a:solidFill>
                  <a:srgbClr val="FF0000"/>
                </a:solidFill>
              </a:rPr>
              <a:t>Directions</a:t>
            </a:r>
          </a:p>
          <a:p>
            <a:pPr eaLnBrk="1" hangingPunct="1">
              <a:buFont typeface="Wingdings" pitchFamily="2" charset="2"/>
              <a:buNone/>
            </a:pPr>
            <a:r>
              <a:rPr lang="en-US" altLang="en-US" b="1" dirty="0"/>
              <a:t>Who – </a:t>
            </a:r>
            <a:r>
              <a:rPr lang="en-US" altLang="en-US" b="1" i="1" dirty="0">
                <a:solidFill>
                  <a:srgbClr val="FF0000"/>
                </a:solidFill>
              </a:rPr>
              <a:t>Target audience </a:t>
            </a:r>
            <a:r>
              <a:rPr lang="en-US" altLang="en-US" sz="2400" b="1" dirty="0"/>
              <a:t>(receiving message) </a:t>
            </a:r>
            <a:r>
              <a:rPr lang="en-US" altLang="en-US" b="1" i="1" dirty="0">
                <a:solidFill>
                  <a:srgbClr val="FF0000"/>
                </a:solidFill>
              </a:rPr>
              <a:t>Nar-Anon team </a:t>
            </a:r>
            <a:r>
              <a:rPr lang="en-US" altLang="en-US" sz="2400" b="1" dirty="0"/>
              <a:t>(who will give message)</a:t>
            </a:r>
          </a:p>
          <a:p>
            <a:pPr eaLnBrk="1" hangingPunct="1">
              <a:buFont typeface="Wingdings" pitchFamily="2" charset="2"/>
              <a:buNone/>
            </a:pPr>
            <a:r>
              <a:rPr lang="en-US" altLang="en-US" b="1" dirty="0"/>
              <a:t>How – How will we participate in event </a:t>
            </a:r>
            <a:r>
              <a:rPr lang="en-US" altLang="en-US" sz="2400" b="1" dirty="0"/>
              <a:t>(Display, literature, signage, handouts, etc.)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Effect transition="in" filter="blinds(horizontal)">
                                      <p:cBhvr>
                                        <p:cTn id="7" dur="500"/>
                                        <p:tgtEl>
                                          <p:spTgt spid="512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123">
                                            <p:txEl>
                                              <p:pRg st="1" end="1"/>
                                            </p:txEl>
                                          </p:spTgt>
                                        </p:tgtEl>
                                        <p:attrNameLst>
                                          <p:attrName>style.visibility</p:attrName>
                                        </p:attrNameLst>
                                      </p:cBhvr>
                                      <p:to>
                                        <p:strVal val="visible"/>
                                      </p:to>
                                    </p:set>
                                    <p:animEffect transition="in" filter="blinds(horizontal)">
                                      <p:cBhvr>
                                        <p:cTn id="12" dur="500"/>
                                        <p:tgtEl>
                                          <p:spTgt spid="512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123">
                                            <p:txEl>
                                              <p:pRg st="2" end="2"/>
                                            </p:txEl>
                                          </p:spTgt>
                                        </p:tgtEl>
                                        <p:attrNameLst>
                                          <p:attrName>style.visibility</p:attrName>
                                        </p:attrNameLst>
                                      </p:cBhvr>
                                      <p:to>
                                        <p:strVal val="visible"/>
                                      </p:to>
                                    </p:set>
                                    <p:animEffect transition="in" filter="blinds(horizontal)">
                                      <p:cBhvr>
                                        <p:cTn id="17" dur="500"/>
                                        <p:tgtEl>
                                          <p:spTgt spid="512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123">
                                            <p:txEl>
                                              <p:pRg st="3" end="3"/>
                                            </p:txEl>
                                          </p:spTgt>
                                        </p:tgtEl>
                                        <p:attrNameLst>
                                          <p:attrName>style.visibility</p:attrName>
                                        </p:attrNameLst>
                                      </p:cBhvr>
                                      <p:to>
                                        <p:strVal val="visible"/>
                                      </p:to>
                                    </p:set>
                                    <p:animEffect transition="in" filter="blinds(horizontal)">
                                      <p:cBhvr>
                                        <p:cTn id="22" dur="500"/>
                                        <p:tgtEl>
                                          <p:spTgt spid="512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5123">
                                            <p:txEl>
                                              <p:pRg st="4" end="4"/>
                                            </p:txEl>
                                          </p:spTgt>
                                        </p:tgtEl>
                                        <p:attrNameLst>
                                          <p:attrName>style.visibility</p:attrName>
                                        </p:attrNameLst>
                                      </p:cBhvr>
                                      <p:to>
                                        <p:strVal val="visible"/>
                                      </p:to>
                                    </p:set>
                                    <p:animEffect transition="in" filter="blinds(horizontal)">
                                      <p:cBhvr>
                                        <p:cTn id="27" dur="500"/>
                                        <p:tgtEl>
                                          <p:spTgt spid="512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AutoShape 2"/>
          <p:cNvSpPr>
            <a:spLocks noGrp="1" noChangeArrowheads="1"/>
          </p:cNvSpPr>
          <p:nvPr>
            <p:ph type="title"/>
          </p:nvPr>
        </p:nvSpPr>
        <p:spPr>
          <a:xfrm>
            <a:off x="762000" y="762000"/>
            <a:ext cx="7924800" cy="838200"/>
          </a:xfrm>
        </p:spPr>
        <p:txBody>
          <a:bodyPr/>
          <a:lstStyle/>
          <a:p>
            <a:pPr eaLnBrk="1" hangingPunct="1"/>
            <a:r>
              <a:rPr lang="en-US" altLang="en-US" dirty="0"/>
              <a:t>Outreach – Plan</a:t>
            </a:r>
          </a:p>
        </p:txBody>
      </p:sp>
      <p:sp>
        <p:nvSpPr>
          <p:cNvPr id="5123" name="Rectangle 3"/>
          <p:cNvSpPr>
            <a:spLocks noGrp="1" noChangeArrowheads="1"/>
          </p:cNvSpPr>
          <p:nvPr>
            <p:ph type="body" idx="1"/>
          </p:nvPr>
        </p:nvSpPr>
        <p:spPr/>
        <p:txBody>
          <a:bodyPr/>
          <a:lstStyle/>
          <a:p>
            <a:pPr eaLnBrk="1" hangingPunct="1">
              <a:buFont typeface="Wingdings" pitchFamily="2" charset="2"/>
              <a:buNone/>
            </a:pPr>
            <a:r>
              <a:rPr lang="en-US" altLang="en-US" b="1" dirty="0"/>
              <a:t>It’s about:</a:t>
            </a:r>
          </a:p>
          <a:p>
            <a:pPr eaLnBrk="1" hangingPunct="1"/>
            <a:r>
              <a:rPr lang="en-US" altLang="en-US" sz="2400" b="1" i="1" dirty="0">
                <a:solidFill>
                  <a:srgbClr val="FF0000"/>
                </a:solidFill>
              </a:rPr>
              <a:t>Informing</a:t>
            </a:r>
            <a:r>
              <a:rPr lang="en-US" altLang="en-US" sz="2400" b="1" dirty="0"/>
              <a:t> seekers that Nar-Anon is a recovery tool.</a:t>
            </a:r>
          </a:p>
          <a:p>
            <a:pPr eaLnBrk="1" hangingPunct="1"/>
            <a:r>
              <a:rPr lang="en-US" altLang="en-US" sz="2400" b="1" i="1" dirty="0">
                <a:solidFill>
                  <a:srgbClr val="FF0000"/>
                </a:solidFill>
              </a:rPr>
              <a:t>Encouraging</a:t>
            </a:r>
            <a:r>
              <a:rPr lang="en-US" altLang="en-US" sz="2400" b="1" dirty="0"/>
              <a:t> seekers to attend a NFG meeting.</a:t>
            </a:r>
          </a:p>
          <a:p>
            <a:pPr eaLnBrk="1" hangingPunct="1">
              <a:buNone/>
            </a:pPr>
            <a:endParaRPr lang="en-US" altLang="en-US" sz="2400" b="1" dirty="0"/>
          </a:p>
          <a:p>
            <a:pPr eaLnBrk="1" hangingPunct="1">
              <a:buNone/>
            </a:pPr>
            <a:r>
              <a:rPr lang="en-US" altLang="en-US" sz="2400" b="1" dirty="0"/>
              <a:t>In a humble, personable, caring manner</a:t>
            </a:r>
          </a:p>
          <a:p>
            <a:pPr eaLnBrk="1" hangingPunct="1">
              <a:buNone/>
            </a:pPr>
            <a:endParaRPr lang="en-US" altLang="en-US" sz="2400" b="1" dirty="0"/>
          </a:p>
          <a:p>
            <a:pPr algn="ctr" eaLnBrk="1" hangingPunct="1">
              <a:buNone/>
            </a:pPr>
            <a:r>
              <a:rPr lang="en-US" altLang="en-US" sz="2400" b="1" dirty="0"/>
              <a:t>Thanks!!!....Any Other Questions??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Effect transition="in" filter="blinds(horizontal)">
                                      <p:cBhvr>
                                        <p:cTn id="7" dur="500"/>
                                        <p:tgtEl>
                                          <p:spTgt spid="512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123">
                                            <p:txEl>
                                              <p:pRg st="1" end="1"/>
                                            </p:txEl>
                                          </p:spTgt>
                                        </p:tgtEl>
                                        <p:attrNameLst>
                                          <p:attrName>style.visibility</p:attrName>
                                        </p:attrNameLst>
                                      </p:cBhvr>
                                      <p:to>
                                        <p:strVal val="visible"/>
                                      </p:to>
                                    </p:set>
                                    <p:animEffect transition="in" filter="blinds(horizontal)">
                                      <p:cBhvr>
                                        <p:cTn id="12" dur="500"/>
                                        <p:tgtEl>
                                          <p:spTgt spid="512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123">
                                            <p:txEl>
                                              <p:pRg st="2" end="2"/>
                                            </p:txEl>
                                          </p:spTgt>
                                        </p:tgtEl>
                                        <p:attrNameLst>
                                          <p:attrName>style.visibility</p:attrName>
                                        </p:attrNameLst>
                                      </p:cBhvr>
                                      <p:to>
                                        <p:strVal val="visible"/>
                                      </p:to>
                                    </p:set>
                                    <p:animEffect transition="in" filter="blinds(horizontal)">
                                      <p:cBhvr>
                                        <p:cTn id="17" dur="500"/>
                                        <p:tgtEl>
                                          <p:spTgt spid="512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123">
                                            <p:txEl>
                                              <p:pRg st="4" end="4"/>
                                            </p:txEl>
                                          </p:spTgt>
                                        </p:tgtEl>
                                        <p:attrNameLst>
                                          <p:attrName>style.visibility</p:attrName>
                                        </p:attrNameLst>
                                      </p:cBhvr>
                                      <p:to>
                                        <p:strVal val="visible"/>
                                      </p:to>
                                    </p:set>
                                    <p:animEffect transition="in" filter="blinds(horizontal)">
                                      <p:cBhvr>
                                        <p:cTn id="22" dur="500"/>
                                        <p:tgtEl>
                                          <p:spTgt spid="512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5123">
                                            <p:txEl>
                                              <p:pRg st="6" end="6"/>
                                            </p:txEl>
                                          </p:spTgt>
                                        </p:tgtEl>
                                        <p:attrNameLst>
                                          <p:attrName>style.visibility</p:attrName>
                                        </p:attrNameLst>
                                      </p:cBhvr>
                                      <p:to>
                                        <p:strVal val="visible"/>
                                      </p:to>
                                    </p:set>
                                    <p:animEffect transition="in" filter="blinds(horizontal)">
                                      <p:cBhvr>
                                        <p:cTn id="27" dur="500"/>
                                        <p:tgtEl>
                                          <p:spTgt spid="512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Capsules">
  <a:themeElements>
    <a:clrScheme name="Capsules 12">
      <a:dk1>
        <a:srgbClr val="003366"/>
      </a:dk1>
      <a:lt1>
        <a:srgbClr val="FFFFFF"/>
      </a:lt1>
      <a:dk2>
        <a:srgbClr val="006666"/>
      </a:dk2>
      <a:lt2>
        <a:srgbClr val="666699"/>
      </a:lt2>
      <a:accent1>
        <a:srgbClr val="33CCCC"/>
      </a:accent1>
      <a:accent2>
        <a:srgbClr val="3859A2"/>
      </a:accent2>
      <a:accent3>
        <a:srgbClr val="FFFFFF"/>
      </a:accent3>
      <a:accent4>
        <a:srgbClr val="002A56"/>
      </a:accent4>
      <a:accent5>
        <a:srgbClr val="ADE2E2"/>
      </a:accent5>
      <a:accent6>
        <a:srgbClr val="325092"/>
      </a:accent6>
      <a:hlink>
        <a:srgbClr val="003366"/>
      </a:hlink>
      <a:folHlink>
        <a:srgbClr val="CC99FF"/>
      </a:folHlink>
    </a:clrScheme>
    <a:fontScheme name="Capsul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lnDef>
  </a:objectDefaults>
  <a:extraClrSchemeLst>
    <a:extraClrScheme>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Capsules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Capsules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Capsules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Capsules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
      <a:clrScheme name="Capsules 9">
        <a:dk1>
          <a:srgbClr val="003366"/>
        </a:dk1>
        <a:lt1>
          <a:srgbClr val="FFFFFF"/>
        </a:lt1>
        <a:dk2>
          <a:srgbClr val="006666"/>
        </a:dk2>
        <a:lt2>
          <a:srgbClr val="666699"/>
        </a:lt2>
        <a:accent1>
          <a:srgbClr val="33CCCC"/>
        </a:accent1>
        <a:accent2>
          <a:srgbClr val="7C9EEA"/>
        </a:accent2>
        <a:accent3>
          <a:srgbClr val="FFFFFF"/>
        </a:accent3>
        <a:accent4>
          <a:srgbClr val="002A56"/>
        </a:accent4>
        <a:accent5>
          <a:srgbClr val="ADE2E2"/>
        </a:accent5>
        <a:accent6>
          <a:srgbClr val="708FD4"/>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10">
        <a:dk1>
          <a:srgbClr val="003366"/>
        </a:dk1>
        <a:lt1>
          <a:srgbClr val="FFFFFF"/>
        </a:lt1>
        <a:dk2>
          <a:srgbClr val="006666"/>
        </a:dk2>
        <a:lt2>
          <a:srgbClr val="666699"/>
        </a:lt2>
        <a:accent1>
          <a:srgbClr val="33CCCC"/>
        </a:accent1>
        <a:accent2>
          <a:srgbClr val="7281F4"/>
        </a:accent2>
        <a:accent3>
          <a:srgbClr val="FFFFFF"/>
        </a:accent3>
        <a:accent4>
          <a:srgbClr val="002A56"/>
        </a:accent4>
        <a:accent5>
          <a:srgbClr val="ADE2E2"/>
        </a:accent5>
        <a:accent6>
          <a:srgbClr val="6774DD"/>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11">
        <a:dk1>
          <a:srgbClr val="003366"/>
        </a:dk1>
        <a:lt1>
          <a:srgbClr val="FFFFFF"/>
        </a:lt1>
        <a:dk2>
          <a:srgbClr val="006666"/>
        </a:dk2>
        <a:lt2>
          <a:srgbClr val="666699"/>
        </a:lt2>
        <a:accent1>
          <a:srgbClr val="33CCCC"/>
        </a:accent1>
        <a:accent2>
          <a:srgbClr val="3710C6"/>
        </a:accent2>
        <a:accent3>
          <a:srgbClr val="FFFFFF"/>
        </a:accent3>
        <a:accent4>
          <a:srgbClr val="002A56"/>
        </a:accent4>
        <a:accent5>
          <a:srgbClr val="ADE2E2"/>
        </a:accent5>
        <a:accent6>
          <a:srgbClr val="310DB3"/>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12">
        <a:dk1>
          <a:srgbClr val="003366"/>
        </a:dk1>
        <a:lt1>
          <a:srgbClr val="FFFFFF"/>
        </a:lt1>
        <a:dk2>
          <a:srgbClr val="006666"/>
        </a:dk2>
        <a:lt2>
          <a:srgbClr val="666699"/>
        </a:lt2>
        <a:accent1>
          <a:srgbClr val="33CCCC"/>
        </a:accent1>
        <a:accent2>
          <a:srgbClr val="3859A2"/>
        </a:accent2>
        <a:accent3>
          <a:srgbClr val="FFFFFF"/>
        </a:accent3>
        <a:accent4>
          <a:srgbClr val="002A56"/>
        </a:accent4>
        <a:accent5>
          <a:srgbClr val="ADE2E2"/>
        </a:accent5>
        <a:accent6>
          <a:srgbClr val="325092"/>
        </a:accent6>
        <a:hlink>
          <a:srgbClr val="003366"/>
        </a:hlink>
        <a:folHlink>
          <a:srgbClr val="CC99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Capsules</Template>
  <TotalTime>14372</TotalTime>
  <Words>960</Words>
  <Application>Microsoft Office PowerPoint</Application>
  <PresentationFormat>On-screen Show (4:3)</PresentationFormat>
  <Paragraphs>133</Paragraphs>
  <Slides>22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Book Antiqua</vt:lpstr>
      <vt:lpstr>Calibri</vt:lpstr>
      <vt:lpstr>Times New Roman</vt:lpstr>
      <vt:lpstr>Wingdings</vt:lpstr>
      <vt:lpstr>Capsules</vt:lpstr>
      <vt:lpstr>  Midwest Region  OUTREACH WORKSHOP October 28, 2017</vt:lpstr>
      <vt:lpstr>Purpose of Outreach</vt:lpstr>
      <vt:lpstr>Outreach Guiding Principles </vt:lpstr>
      <vt:lpstr>Outreach Guiding Principles </vt:lpstr>
      <vt:lpstr>Resources / Tools</vt:lpstr>
      <vt:lpstr>World Service Website- Outreach Page  http://www.nar-anon.org/outreach/</vt:lpstr>
      <vt:lpstr>Outreach – Next Steps</vt:lpstr>
      <vt:lpstr>Outreach – Plan Outline</vt:lpstr>
      <vt:lpstr>Outreach – Plan</vt:lpstr>
      <vt:lpstr>Outreach – And The Answer Is?</vt:lpstr>
      <vt:lpstr>Outreach Pre-Test</vt:lpstr>
      <vt:lpstr>Outreach – And The Answer Is?</vt:lpstr>
      <vt:lpstr>Outreach Pre-Test</vt:lpstr>
      <vt:lpstr>Outreach – And The Answer Is?</vt:lpstr>
      <vt:lpstr>Outreach Pre-Test</vt:lpstr>
      <vt:lpstr>Outreach – And The Answer Is?</vt:lpstr>
      <vt:lpstr>Outreach Pre-Test</vt:lpstr>
      <vt:lpstr>Outreach – And The Answer Is?</vt:lpstr>
      <vt:lpstr>Outreach Pre-Test</vt:lpstr>
      <vt:lpstr>Outreach – And The Answer Is?</vt:lpstr>
      <vt:lpstr>Outreach Pre-Test</vt:lpstr>
      <vt:lpstr>Outreach – And The Answer Is?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Nar-Anon World Convention 2013</dc:title>
  <dc:creator>Carol McDevitt</dc:creator>
  <cp:lastModifiedBy>Roderick Seemann</cp:lastModifiedBy>
  <cp:revision>35</cp:revision>
  <dcterms:created xsi:type="dcterms:W3CDTF">2013-08-14T00:52:21Z</dcterms:created>
  <dcterms:modified xsi:type="dcterms:W3CDTF">2017-10-27T00:59:47Z</dcterms:modified>
</cp:coreProperties>
</file>