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0" r:id="rId4"/>
    <p:sldId id="268" r:id="rId5"/>
    <p:sldId id="258" r:id="rId6"/>
    <p:sldId id="271" r:id="rId7"/>
    <p:sldId id="272" r:id="rId8"/>
    <p:sldId id="273" r:id="rId9"/>
    <p:sldId id="263" r:id="rId10"/>
    <p:sldId id="261" r:id="rId11"/>
    <p:sldId id="274" r:id="rId12"/>
    <p:sldId id="265" r:id="rId13"/>
    <p:sldId id="267" r:id="rId14"/>
    <p:sldId id="270" r:id="rId15"/>
    <p:sldId id="275"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1" d="100"/>
          <a:sy n="101" d="100"/>
        </p:scale>
        <p:origin x="294"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a:t>Click to edit Master title style</a:t>
            </a:r>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ACDF6120-F1F0-4C60-9FE9-39AC71A9C79D}" type="datetimeFigureOut">
              <a:rPr lang="en-US" smtClean="0"/>
              <a:pPr/>
              <a:t>10/26/2017</a:t>
            </a:fld>
            <a:endParaRPr lang="en-US" sz="1600" dirty="0"/>
          </a:p>
        </p:txBody>
      </p:sp>
      <p:sp>
        <p:nvSpPr>
          <p:cNvPr id="17" name="Footer Placeholder 16"/>
          <p:cNvSpPr>
            <a:spLocks noGrp="1"/>
          </p:cNvSpPr>
          <p:nvPr>
            <p:ph type="ftr" sz="quarter" idx="11"/>
          </p:nvPr>
        </p:nvSpPr>
        <p:spPr>
          <a:xfrm>
            <a:off x="2898648" y="6355080"/>
            <a:ext cx="3474720" cy="365760"/>
          </a:xfrm>
        </p:spPr>
        <p:txBody>
          <a:bodyPr/>
          <a:lstStyle/>
          <a:p>
            <a:endParaRPr kumimoji="0" lang="en-US" dirty="0"/>
          </a:p>
        </p:txBody>
      </p:sp>
      <p:sp>
        <p:nvSpPr>
          <p:cNvPr id="29" name="Slide Number Placeholder 28"/>
          <p:cNvSpPr>
            <a:spLocks noGrp="1"/>
          </p:cNvSpPr>
          <p:nvPr>
            <p:ph type="sldNum" sz="quarter" idx="12"/>
          </p:nvPr>
        </p:nvSpPr>
        <p:spPr>
          <a:xfrm>
            <a:off x="1216152" y="6355080"/>
            <a:ext cx="1219200" cy="365760"/>
          </a:xfrm>
        </p:spPr>
        <p:txBody>
          <a:bodyPr/>
          <a:lstStyle/>
          <a:p>
            <a:fld id="{EA7C8D44-3667-46F6-9772-CC52308E2A7F}" type="slidenum">
              <a:rPr kumimoji="0" lang="en-US" smtClean="0"/>
              <a:pPr/>
              <a:t>‹#›</a:t>
            </a:fld>
            <a:endParaRPr kumimoji="0" lang="en-US" dirty="0"/>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ACDF6120-F1F0-4C60-9FE9-39AC71A9C79D}" type="datetimeFigureOut">
              <a:rPr lang="en-US" smtClean="0"/>
              <a:pPr/>
              <a:t>10/26/2017</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EA7C8D44-3667-46F6-9772-CC52308E2A7F}" type="slidenum">
              <a:rPr kumimoji="0" lang="en-US" smtClean="0"/>
              <a:pPr/>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ACDF6120-F1F0-4C60-9FE9-39AC71A9C79D}" type="datetimeFigureOut">
              <a:rPr lang="en-US" smtClean="0"/>
              <a:pPr/>
              <a:t>10/26/2017</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EA7C8D44-3667-46F6-9772-CC52308E2A7F}" type="slidenum">
              <a:rPr kumimoji="0" lang="en-US" smtClean="0"/>
              <a:pPr/>
              <a:t>‹#›</a:t>
            </a:fld>
            <a:endParaRPr kumimoji="0" lang="en-US"/>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ACDF6120-F1F0-4C60-9FE9-39AC71A9C79D}" type="datetimeFigureOut">
              <a:rPr lang="en-US" smtClean="0"/>
              <a:pPr/>
              <a:t>10/26/2017</a:t>
            </a:fld>
            <a:endParaRPr lang="en-US" dirty="0"/>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EA7C8D44-3667-46F6-9772-CC52308E2A7F}" type="slidenum">
              <a:rPr kumimoji="0" lang="en-US" smtClean="0"/>
              <a:pPr/>
              <a:t>‹#›</a:t>
            </a:fld>
            <a:endParaRPr kumimoji="0" lang="en-US" dirty="0"/>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a:t>Click to edit Master title style</a:t>
            </a:r>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fld id="{ACDF6120-F1F0-4C60-9FE9-39AC71A9C79D}" type="datetimeFigureOut">
              <a:rPr lang="en-US" smtClean="0"/>
              <a:pPr/>
              <a:t>10/26/2017</a:t>
            </a:fld>
            <a:endParaRPr lang="en-US" dirty="0"/>
          </a:p>
        </p:txBody>
      </p:sp>
      <p:sp>
        <p:nvSpPr>
          <p:cNvPr id="5" name="Footer Placeholder 4"/>
          <p:cNvSpPr>
            <a:spLocks noGrp="1"/>
          </p:cNvSpPr>
          <p:nvPr>
            <p:ph type="ftr" sz="quarter" idx="11"/>
          </p:nvPr>
        </p:nvSpPr>
        <p:spPr>
          <a:xfrm>
            <a:off x="2898648" y="6355080"/>
            <a:ext cx="3474720" cy="365760"/>
          </a:xfrm>
        </p:spPr>
        <p:txBody>
          <a:bodyPr/>
          <a:lstStyle/>
          <a:p>
            <a:endParaRPr kumimoji="0" lang="en-US" dirty="0"/>
          </a:p>
        </p:txBody>
      </p:sp>
      <p:sp>
        <p:nvSpPr>
          <p:cNvPr id="6" name="Slide Number Placeholder 5"/>
          <p:cNvSpPr>
            <a:spLocks noGrp="1"/>
          </p:cNvSpPr>
          <p:nvPr>
            <p:ph type="sldNum" sz="quarter" idx="12"/>
          </p:nvPr>
        </p:nvSpPr>
        <p:spPr>
          <a:xfrm>
            <a:off x="1069848" y="6355080"/>
            <a:ext cx="1520952" cy="365760"/>
          </a:xfrm>
        </p:spPr>
        <p:txBody>
          <a:bodyPr/>
          <a:lstStyle/>
          <a:p>
            <a:fld id="{EA7C8D44-3667-46F6-9772-CC52308E2A7F}" type="slidenum">
              <a:rPr kumimoji="0" lang="en-US" smtClean="0"/>
              <a:pPr/>
              <a:t>‹#›</a:t>
            </a:fld>
            <a:endParaRPr kumimoji="0" lang="en-US" dirty="0"/>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ACDF6120-F1F0-4C60-9FE9-39AC71A9C79D}" type="datetimeFigureOut">
              <a:rPr lang="en-US" smtClean="0"/>
              <a:pPr/>
              <a:t>10/26/2017</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EA7C8D44-3667-46F6-9772-CC52308E2A7F}" type="slidenum">
              <a:rPr kumimoji="0" lang="en-US" smtClean="0"/>
              <a:pPr/>
              <a:t>‹#›</a:t>
            </a:fld>
            <a:endParaRPr kumimoji="0" lang="en-US"/>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a:t>Click to edit Master title style</a:t>
            </a:r>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ACDF6120-F1F0-4C60-9FE9-39AC71A9C79D}" type="datetimeFigureOut">
              <a:rPr lang="en-US" smtClean="0"/>
              <a:pPr/>
              <a:t>10/26/2017</a:t>
            </a:fld>
            <a:endParaRPr lang="en-US"/>
          </a:p>
        </p:txBody>
      </p:sp>
      <p:sp>
        <p:nvSpPr>
          <p:cNvPr id="8" name="Footer Placeholder 7"/>
          <p:cNvSpPr>
            <a:spLocks noGrp="1"/>
          </p:cNvSpPr>
          <p:nvPr>
            <p:ph type="ftr" sz="quarter" idx="11"/>
          </p:nvPr>
        </p:nvSpPr>
        <p:spPr/>
        <p:txBody>
          <a:bodyPr/>
          <a:lstStyle/>
          <a:p>
            <a:endParaRPr kumimoji="0" lang="en-US"/>
          </a:p>
        </p:txBody>
      </p:sp>
      <p:sp>
        <p:nvSpPr>
          <p:cNvPr id="9" name="Slide Number Placeholder 8"/>
          <p:cNvSpPr>
            <a:spLocks noGrp="1"/>
          </p:cNvSpPr>
          <p:nvPr>
            <p:ph type="sldNum" sz="quarter" idx="12"/>
          </p:nvPr>
        </p:nvSpPr>
        <p:spPr/>
        <p:txBody>
          <a:bodyPr/>
          <a:lstStyle/>
          <a:p>
            <a:fld id="{EA7C8D44-3667-46F6-9772-CC52308E2A7F}" type="slidenum">
              <a:rPr kumimoji="0" lang="en-US" smtClean="0"/>
              <a:pPr/>
              <a:t>‹#›</a:t>
            </a:fld>
            <a:endParaRPr kumimoji="0" lang="en-US"/>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ACDF6120-F1F0-4C60-9FE9-39AC71A9C79D}" type="datetimeFigureOut">
              <a:rPr lang="en-US" smtClean="0"/>
              <a:pPr/>
              <a:t>10/26/2017</a:t>
            </a:fld>
            <a:endParaRPr lang="en-US"/>
          </a:p>
        </p:txBody>
      </p:sp>
      <p:sp>
        <p:nvSpPr>
          <p:cNvPr id="4" name="Footer Placeholder 3"/>
          <p:cNvSpPr>
            <a:spLocks noGrp="1"/>
          </p:cNvSpPr>
          <p:nvPr>
            <p:ph type="ftr" sz="quarter" idx="11"/>
          </p:nvPr>
        </p:nvSpPr>
        <p:spPr/>
        <p:txBody>
          <a:bodyPr/>
          <a:lstStyle/>
          <a:p>
            <a:endParaRPr kumimoji="0" lang="en-US"/>
          </a:p>
        </p:txBody>
      </p:sp>
      <p:sp>
        <p:nvSpPr>
          <p:cNvPr id="5" name="Slide Number Placeholder 4"/>
          <p:cNvSpPr>
            <a:spLocks noGrp="1"/>
          </p:cNvSpPr>
          <p:nvPr>
            <p:ph type="sldNum" sz="quarter" idx="12"/>
          </p:nvPr>
        </p:nvSpPr>
        <p:spPr/>
        <p:txBody>
          <a:bodyPr/>
          <a:lstStyle/>
          <a:p>
            <a:fld id="{EA7C8D44-3667-46F6-9772-CC52308E2A7F}" type="slidenum">
              <a:rPr kumimoji="0" lang="en-US" smtClean="0"/>
              <a:pPr/>
              <a:t>‹#›</a:t>
            </a:fld>
            <a:endParaRPr kumimoji="0"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DF6120-F1F0-4C60-9FE9-39AC71A9C79D}" type="datetimeFigureOut">
              <a:rPr lang="en-US" smtClean="0"/>
              <a:pPr/>
              <a:t>10/26/2017</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fld id="{EA7C8D44-3667-46F6-9772-CC52308E2A7F}" type="slidenum">
              <a:rPr kumimoji="0" lang="en-US" smtClean="0"/>
              <a:pPr/>
              <a:t>‹#›</a:t>
            </a:fld>
            <a:endParaRPr kumimoji="0" lang="en-US"/>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a:t>Click to edit Master title style</a:t>
            </a:r>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ACDF6120-F1F0-4C60-9FE9-39AC71A9C79D}" type="datetimeFigureOut">
              <a:rPr lang="en-US" smtClean="0"/>
              <a:pPr/>
              <a:t>10/26/2017</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EA7C8D44-3667-46F6-9772-CC52308E2A7F}" type="slidenum">
              <a:rPr kumimoji="0" lang="en-US" smtClean="0"/>
              <a:pPr/>
              <a:t>‹#›</a:t>
            </a:fld>
            <a:endParaRPr kumimoji="0"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a:t>Click to edit Master title style</a:t>
            </a:r>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ACDF6120-F1F0-4C60-9FE9-39AC71A9C79D}" type="datetimeFigureOut">
              <a:rPr lang="en-US" smtClean="0"/>
              <a:pPr/>
              <a:t>10/26/2017</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EA7C8D44-3667-46F6-9772-CC52308E2A7F}" type="slidenum">
              <a:rPr kumimoji="0" lang="en-US" smtClean="0"/>
              <a:pPr/>
              <a:t>‹#›</a:t>
            </a:fld>
            <a:endParaRPr kumimoji="0"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a:t>Click to edit Master title style</a:t>
            </a:r>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ACDF6120-F1F0-4C60-9FE9-39AC71A9C79D}" type="datetimeFigureOut">
              <a:rPr lang="en-US" smtClean="0"/>
              <a:pPr/>
              <a:t>10/26/2017</a:t>
            </a:fld>
            <a:endParaRPr lang="en-US" sz="1400" dirty="0">
              <a:solidFill>
                <a:schemeClr val="tx2"/>
              </a:solidFill>
            </a:endParaRPr>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pPr algn="r" eaLnBrk="1" latinLnBrk="0" hangingPunct="1"/>
            <a:endParaRPr kumimoji="0" lang="en-US" sz="1400" dirty="0">
              <a:solidFill>
                <a:schemeClr val="tx2"/>
              </a:solidFill>
            </a:endParaRPr>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pPr algn="l" eaLnBrk="1" latinLnBrk="0" hangingPunct="1"/>
            <a:fld id="{EA7C8D44-3667-46F6-9772-CC52308E2A7F}" type="slidenum">
              <a:rPr kumimoji="0" lang="en-US" smtClean="0"/>
              <a:pPr algn="l" eaLnBrk="1" latinLnBrk="0" hangingPunct="1"/>
              <a:t>‹#›</a:t>
            </a:fld>
            <a:endParaRPr kumimoji="0" lang="en-US" sz="1600" dirty="0">
              <a:solidFill>
                <a:schemeClr val="tx2"/>
              </a:solidFill>
            </a:endParaRPr>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8</a:t>
            </a:r>
            <a:r>
              <a:rPr lang="en-US" baseline="30000" dirty="0"/>
              <a:t>th</a:t>
            </a:r>
            <a:r>
              <a:rPr lang="en-US" dirty="0"/>
              <a:t> Annual Assembly of the </a:t>
            </a:r>
            <a:br>
              <a:rPr lang="en-US" dirty="0"/>
            </a:br>
            <a:r>
              <a:rPr lang="en-US" dirty="0"/>
              <a:t>Midwest Region</a:t>
            </a:r>
          </a:p>
        </p:txBody>
      </p:sp>
      <p:sp>
        <p:nvSpPr>
          <p:cNvPr id="3" name="Subtitle 2"/>
          <p:cNvSpPr>
            <a:spLocks noGrp="1"/>
          </p:cNvSpPr>
          <p:nvPr>
            <p:ph type="subTitle" idx="1"/>
          </p:nvPr>
        </p:nvSpPr>
        <p:spPr/>
        <p:txBody>
          <a:bodyPr/>
          <a:lstStyle/>
          <a:p>
            <a:r>
              <a:rPr lang="en-US" dirty="0"/>
              <a:t>October 28, 2017 – Olathe, KS</a:t>
            </a:r>
          </a:p>
        </p:txBody>
      </p:sp>
      <p:pic>
        <p:nvPicPr>
          <p:cNvPr id="14338" name="Picture 2" descr="Maple Leaf Clip Art"/>
          <p:cNvPicPr>
            <a:picLocks noChangeAspect="1" noChangeArrowheads="1"/>
          </p:cNvPicPr>
          <p:nvPr/>
        </p:nvPicPr>
        <p:blipFill>
          <a:blip r:embed="rId2" cstate="print"/>
          <a:srcRect/>
          <a:stretch>
            <a:fillRect/>
          </a:stretch>
        </p:blipFill>
        <p:spPr bwMode="auto">
          <a:xfrm>
            <a:off x="6781800" y="2133600"/>
            <a:ext cx="1409700" cy="1314450"/>
          </a:xfrm>
          <a:prstGeom prst="rect">
            <a:avLst/>
          </a:prstGeom>
          <a:noFill/>
        </p:spPr>
      </p:pic>
      <p:pic>
        <p:nvPicPr>
          <p:cNvPr id="14340" name="Picture 4" descr="Red Maple Leaf Clip Art"/>
          <p:cNvPicPr>
            <a:picLocks noChangeAspect="1" noChangeArrowheads="1"/>
          </p:cNvPicPr>
          <p:nvPr/>
        </p:nvPicPr>
        <p:blipFill>
          <a:blip r:embed="rId3" cstate="print"/>
          <a:srcRect/>
          <a:stretch>
            <a:fillRect/>
          </a:stretch>
        </p:blipFill>
        <p:spPr bwMode="auto">
          <a:xfrm>
            <a:off x="914400" y="2209800"/>
            <a:ext cx="1371600" cy="1257300"/>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 Have We Seen Any Changes?</a:t>
            </a:r>
          </a:p>
        </p:txBody>
      </p:sp>
      <p:sp>
        <p:nvSpPr>
          <p:cNvPr id="3" name="Content Placeholder 2"/>
          <p:cNvSpPr>
            <a:spLocks noGrp="1"/>
          </p:cNvSpPr>
          <p:nvPr>
            <p:ph sz="quarter" idx="1"/>
          </p:nvPr>
        </p:nvSpPr>
        <p:spPr>
          <a:xfrm>
            <a:off x="457200" y="1981200"/>
            <a:ext cx="8229600" cy="3718560"/>
          </a:xfrm>
        </p:spPr>
        <p:txBody>
          <a:bodyPr/>
          <a:lstStyle/>
          <a:p>
            <a:r>
              <a:rPr lang="en-US" dirty="0"/>
              <a:t>Participation/Engagement is increasing</a:t>
            </a:r>
          </a:p>
          <a:p>
            <a:pPr lvl="1"/>
            <a:r>
              <a:rPr lang="en-US" dirty="0"/>
              <a:t>Consistently more Group Service Representatives are participating in the monthly regional teleconferences</a:t>
            </a:r>
          </a:p>
          <a:p>
            <a:pPr lvl="1"/>
            <a:r>
              <a:rPr lang="en-US" dirty="0"/>
              <a:t>Attendance at the annual Assembly has steadily increased – Group Service Representatives and Family Group Members as well</a:t>
            </a:r>
          </a:p>
          <a:p>
            <a:r>
              <a:rPr lang="en-US" dirty="0"/>
              <a:t>But there is plenty of room for more active regional participants!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Increase Member Volunteerism	</a:t>
            </a:r>
          </a:p>
        </p:txBody>
      </p:sp>
      <p:sp>
        <p:nvSpPr>
          <p:cNvPr id="3" name="Content Placeholder 2"/>
          <p:cNvSpPr>
            <a:spLocks noGrp="1"/>
          </p:cNvSpPr>
          <p:nvPr>
            <p:ph sz="quarter" idx="1"/>
          </p:nvPr>
        </p:nvSpPr>
        <p:spPr>
          <a:xfrm>
            <a:off x="457200" y="2514600"/>
            <a:ext cx="8229600" cy="3642360"/>
          </a:xfrm>
        </p:spPr>
        <p:txBody>
          <a:bodyPr/>
          <a:lstStyle/>
          <a:p>
            <a:r>
              <a:rPr lang="en-US" dirty="0"/>
              <a:t>No meaningful work done on this to date</a:t>
            </a:r>
          </a:p>
          <a:p>
            <a:r>
              <a:rPr lang="en-US" dirty="0"/>
              <a:t>Assembly may wish to include this as a priority for 2017-2018</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What’s Next?	</a:t>
            </a:r>
          </a:p>
        </p:txBody>
      </p:sp>
      <p:sp>
        <p:nvSpPr>
          <p:cNvPr id="3" name="Content Placeholder 2"/>
          <p:cNvSpPr>
            <a:spLocks noGrp="1"/>
          </p:cNvSpPr>
          <p:nvPr>
            <p:ph sz="quarter" idx="1"/>
          </p:nvPr>
        </p:nvSpPr>
        <p:spPr>
          <a:xfrm>
            <a:off x="457200" y="1981200"/>
            <a:ext cx="8229600" cy="3566160"/>
          </a:xfrm>
        </p:spPr>
        <p:txBody>
          <a:bodyPr/>
          <a:lstStyle/>
          <a:p>
            <a:r>
              <a:rPr lang="en-US" dirty="0"/>
              <a:t>Regional goals/priorities for 2017-2018 will be determined here by the Assembly</a:t>
            </a:r>
          </a:p>
          <a:p>
            <a:r>
              <a:rPr lang="en-US" dirty="0"/>
              <a:t>Once set, the Regional Service Committee will discuss potential recommendations regarding ways to help reach the goal or address the priority and seek your voice and vote along the way</a:t>
            </a:r>
          </a:p>
          <a:p>
            <a:r>
              <a:rPr lang="en-US" dirty="0"/>
              <a:t>We know with certainty:  we will be asking for your help!</a:t>
            </a:r>
          </a:p>
          <a:p>
            <a:pPr>
              <a:buNone/>
            </a:pPr>
            <a:endParaRPr lang="en-US" dirty="0"/>
          </a:p>
        </p:txBody>
      </p:sp>
      <p:pic>
        <p:nvPicPr>
          <p:cNvPr id="3076" name="Picture 4" descr="Uncle Sam Clip Art"/>
          <p:cNvPicPr>
            <a:picLocks noChangeAspect="1" noChangeArrowheads="1"/>
          </p:cNvPicPr>
          <p:nvPr/>
        </p:nvPicPr>
        <p:blipFill>
          <a:blip r:embed="rId2" cstate="print"/>
          <a:srcRect/>
          <a:stretch>
            <a:fillRect/>
          </a:stretch>
        </p:blipFill>
        <p:spPr bwMode="auto">
          <a:xfrm>
            <a:off x="7543800" y="5029200"/>
            <a:ext cx="981075" cy="1219200"/>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 Closing…</a:t>
            </a:r>
          </a:p>
        </p:txBody>
      </p:sp>
      <p:sp>
        <p:nvSpPr>
          <p:cNvPr id="3" name="Content Placeholder 2"/>
          <p:cNvSpPr>
            <a:spLocks noGrp="1"/>
          </p:cNvSpPr>
          <p:nvPr>
            <p:ph sz="quarter" idx="1"/>
          </p:nvPr>
        </p:nvSpPr>
        <p:spPr>
          <a:xfrm>
            <a:off x="457200" y="1676400"/>
            <a:ext cx="8229600" cy="4480560"/>
          </a:xfrm>
        </p:spPr>
        <p:txBody>
          <a:bodyPr>
            <a:normAutofit fontScale="92500" lnSpcReduction="10000"/>
          </a:bodyPr>
          <a:lstStyle/>
          <a:p>
            <a:r>
              <a:rPr lang="en-US" dirty="0"/>
              <a:t>The region is strong because of YOU</a:t>
            </a:r>
          </a:p>
          <a:p>
            <a:r>
              <a:rPr lang="en-US" dirty="0"/>
              <a:t>The Midwest Region continues to need passionate people to ‘raise their hands’ and commit to service </a:t>
            </a:r>
          </a:p>
          <a:p>
            <a:r>
              <a:rPr lang="en-US" dirty="0"/>
              <a:t>The most important qualification for regional service:  willingness</a:t>
            </a:r>
          </a:p>
          <a:p>
            <a:r>
              <a:rPr lang="en-US" dirty="0"/>
              <a:t>While our PROGRAM is the glue that holds us together, YOU are the energy that keeps us strong, healthy and growing in service to those who love someone with the disease of drug addiction</a:t>
            </a:r>
          </a:p>
          <a:p>
            <a:r>
              <a:rPr lang="en-US" dirty="0"/>
              <a:t>The “ask” of you is to thoughtfully consider what this means for YOU</a:t>
            </a:r>
          </a:p>
          <a:p>
            <a:r>
              <a:rPr lang="en-US" dirty="0"/>
              <a:t>How, where will you serve in 2017?</a:t>
            </a:r>
          </a:p>
        </p:txBody>
      </p:sp>
      <p:pic>
        <p:nvPicPr>
          <p:cNvPr id="2050" name="Picture 2" descr="Puzzle Piece You Clip Art"/>
          <p:cNvPicPr>
            <a:picLocks noChangeAspect="1" noChangeArrowheads="1"/>
          </p:cNvPicPr>
          <p:nvPr/>
        </p:nvPicPr>
        <p:blipFill>
          <a:blip r:embed="rId2" cstate="print"/>
          <a:srcRect/>
          <a:stretch>
            <a:fillRect/>
          </a:stretch>
        </p:blipFill>
        <p:spPr bwMode="auto">
          <a:xfrm>
            <a:off x="7543800" y="152400"/>
            <a:ext cx="952500" cy="952500"/>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7030A0"/>
                </a:solidFill>
              </a:rPr>
              <a:t>Thanks!  </a:t>
            </a:r>
            <a:r>
              <a:rPr lang="en-US" b="1" dirty="0">
                <a:solidFill>
                  <a:srgbClr val="0070C0"/>
                </a:solidFill>
                <a:latin typeface="Academy Engraved LET" pitchFamily="2" charset="0"/>
              </a:rPr>
              <a:t>Merci!  </a:t>
            </a:r>
            <a:r>
              <a:rPr lang="en-US" dirty="0">
                <a:solidFill>
                  <a:srgbClr val="00B050"/>
                </a:solidFill>
                <a:latin typeface="Broadway BT" pitchFamily="82" charset="0"/>
              </a:rPr>
              <a:t>Gracias!</a:t>
            </a:r>
            <a:r>
              <a:rPr lang="en-US" dirty="0"/>
              <a:t>  </a:t>
            </a:r>
            <a:r>
              <a:rPr lang="en-US" dirty="0">
                <a:solidFill>
                  <a:srgbClr val="C00000"/>
                </a:solidFill>
                <a:latin typeface="La Bamba LET" pitchFamily="2" charset="0"/>
              </a:rPr>
              <a:t>Danka!</a:t>
            </a:r>
          </a:p>
        </p:txBody>
      </p:sp>
      <p:sp>
        <p:nvSpPr>
          <p:cNvPr id="3" name="Content Placeholder 2"/>
          <p:cNvSpPr>
            <a:spLocks noGrp="1"/>
          </p:cNvSpPr>
          <p:nvPr>
            <p:ph sz="quarter" idx="1"/>
          </p:nvPr>
        </p:nvSpPr>
        <p:spPr>
          <a:xfrm>
            <a:off x="457200" y="1600200"/>
            <a:ext cx="8229600" cy="4937760"/>
          </a:xfrm>
        </p:spPr>
        <p:txBody>
          <a:bodyPr/>
          <a:lstStyle/>
          <a:p>
            <a:r>
              <a:rPr lang="en-US" b="1" dirty="0"/>
              <a:t>Thank you</a:t>
            </a:r>
            <a:r>
              <a:rPr lang="en-US" dirty="0"/>
              <a:t> for reflecting our program “…in all (your) affairs…”</a:t>
            </a:r>
          </a:p>
          <a:p>
            <a:r>
              <a:rPr lang="en-US" b="1" dirty="0"/>
              <a:t>Thank you </a:t>
            </a:r>
            <a:r>
              <a:rPr lang="en-US" dirty="0"/>
              <a:t>for your service to your Nar-Anon Family Group</a:t>
            </a:r>
          </a:p>
          <a:p>
            <a:r>
              <a:rPr lang="en-US" b="1" dirty="0"/>
              <a:t>Thank you </a:t>
            </a:r>
            <a:r>
              <a:rPr lang="en-US" dirty="0"/>
              <a:t>for your past service to the Midwest Region</a:t>
            </a:r>
          </a:p>
          <a:p>
            <a:r>
              <a:rPr lang="en-US" b="1" dirty="0"/>
              <a:t>Thank you </a:t>
            </a:r>
            <a:r>
              <a:rPr lang="en-US" dirty="0"/>
              <a:t>in advance for your attendance and participation as a member of the 8</a:t>
            </a:r>
            <a:r>
              <a:rPr lang="en-US" baseline="30000" dirty="0"/>
              <a:t>th</a:t>
            </a:r>
            <a:r>
              <a:rPr lang="en-US" dirty="0"/>
              <a:t> Annual Assembly</a:t>
            </a:r>
          </a:p>
          <a:p>
            <a:r>
              <a:rPr lang="en-US" b="1" dirty="0"/>
              <a:t>Thank you </a:t>
            </a:r>
            <a:r>
              <a:rPr lang="en-US" dirty="0"/>
              <a:t>for the service you </a:t>
            </a:r>
            <a:r>
              <a:rPr lang="en-US" b="1" dirty="0"/>
              <a:t>will </a:t>
            </a:r>
            <a:r>
              <a:rPr lang="en-US" dirty="0"/>
              <a:t>do</a:t>
            </a:r>
          </a:p>
        </p:txBody>
      </p:sp>
      <p:pic>
        <p:nvPicPr>
          <p:cNvPr id="1026" name="Picture 2" descr="Thanks, Digital Calligraphy Clip Art"/>
          <p:cNvPicPr>
            <a:picLocks noChangeAspect="1" noChangeArrowheads="1"/>
          </p:cNvPicPr>
          <p:nvPr/>
        </p:nvPicPr>
        <p:blipFill>
          <a:blip r:embed="rId2" cstate="print"/>
          <a:srcRect/>
          <a:stretch>
            <a:fillRect/>
          </a:stretch>
        </p:blipFill>
        <p:spPr bwMode="auto">
          <a:xfrm>
            <a:off x="7162800" y="5410200"/>
            <a:ext cx="1333500" cy="838200"/>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2017 Assembly Dilbert 26oct2017.jpg"/>
          <p:cNvPicPr>
            <a:picLocks noChangeAspect="1"/>
          </p:cNvPicPr>
          <p:nvPr/>
        </p:nvPicPr>
        <p:blipFill>
          <a:blip r:embed="rId2" cstate="print"/>
          <a:stretch>
            <a:fillRect/>
          </a:stretch>
        </p:blipFill>
        <p:spPr>
          <a:xfrm>
            <a:off x="76200" y="0"/>
            <a:ext cx="9144000" cy="664876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The State of the Region</a:t>
            </a:r>
          </a:p>
        </p:txBody>
      </p:sp>
      <p:sp>
        <p:nvSpPr>
          <p:cNvPr id="3" name="Subtitle 2"/>
          <p:cNvSpPr>
            <a:spLocks noGrp="1"/>
          </p:cNvSpPr>
          <p:nvPr>
            <p:ph type="subTitle" idx="1"/>
          </p:nvPr>
        </p:nvSpPr>
        <p:spPr/>
        <p:txBody>
          <a:bodyPr/>
          <a:lstStyle/>
          <a:p>
            <a:r>
              <a:rPr lang="en-US" dirty="0" err="1"/>
              <a:t>Cyndee</a:t>
            </a:r>
            <a:r>
              <a:rPr lang="en-US" dirty="0"/>
              <a:t> D., Midwest Region Chair</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Objective Review	</a:t>
            </a:r>
          </a:p>
        </p:txBody>
      </p:sp>
      <p:sp>
        <p:nvSpPr>
          <p:cNvPr id="3" name="Content Placeholder 2"/>
          <p:cNvSpPr>
            <a:spLocks noGrp="1"/>
          </p:cNvSpPr>
          <p:nvPr>
            <p:ph sz="quarter" idx="1"/>
          </p:nvPr>
        </p:nvSpPr>
        <p:spPr>
          <a:xfrm>
            <a:off x="457200" y="2590800"/>
            <a:ext cx="8229600" cy="3566160"/>
          </a:xfrm>
        </p:spPr>
        <p:txBody>
          <a:bodyPr/>
          <a:lstStyle/>
          <a:p>
            <a:r>
              <a:rPr lang="en-US" dirty="0"/>
              <a:t>As of October, 2016, there were 60 meetings located across the Midwest Region’s five states.</a:t>
            </a:r>
          </a:p>
          <a:p>
            <a:r>
              <a:rPr lang="en-US" dirty="0"/>
              <a:t>As of October, 2017, there was a net increase of two meetings, bringing the total to 62 meetings located in six states.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Midwest Region Meeting Locations</a:t>
            </a:r>
          </a:p>
        </p:txBody>
      </p:sp>
      <p:sp>
        <p:nvSpPr>
          <p:cNvPr id="3" name="Content Placeholder 2"/>
          <p:cNvSpPr>
            <a:spLocks noGrp="1"/>
          </p:cNvSpPr>
          <p:nvPr>
            <p:ph sz="quarter" idx="1"/>
          </p:nvPr>
        </p:nvSpPr>
        <p:spPr>
          <a:xfrm>
            <a:off x="457200" y="2057400"/>
            <a:ext cx="4041648" cy="4099560"/>
          </a:xfrm>
        </p:spPr>
        <p:txBody>
          <a:bodyPr/>
          <a:lstStyle/>
          <a:p>
            <a:r>
              <a:rPr lang="en-US" dirty="0"/>
              <a:t>In 2016</a:t>
            </a:r>
          </a:p>
          <a:p>
            <a:pPr lvl="1"/>
            <a:r>
              <a:rPr lang="en-US" dirty="0"/>
              <a:t>AR – 4 meetings</a:t>
            </a:r>
          </a:p>
          <a:p>
            <a:pPr lvl="1"/>
            <a:r>
              <a:rPr lang="en-US" dirty="0"/>
              <a:t>IL – 24 Nar-Anon, </a:t>
            </a:r>
          </a:p>
          <a:p>
            <a:pPr lvl="1">
              <a:buNone/>
            </a:pPr>
            <a:r>
              <a:rPr lang="en-US" dirty="0"/>
              <a:t>	1 </a:t>
            </a:r>
            <a:r>
              <a:rPr lang="en-US" dirty="0" err="1"/>
              <a:t>Narateen</a:t>
            </a:r>
            <a:endParaRPr lang="en-US" dirty="0"/>
          </a:p>
          <a:p>
            <a:pPr lvl="1"/>
            <a:r>
              <a:rPr lang="en-US" dirty="0"/>
              <a:t>IN – 11 meetings</a:t>
            </a:r>
          </a:p>
          <a:p>
            <a:pPr lvl="1"/>
            <a:r>
              <a:rPr lang="en-US" dirty="0"/>
              <a:t>KS – 7 meetings</a:t>
            </a:r>
          </a:p>
          <a:p>
            <a:pPr lvl="1"/>
            <a:r>
              <a:rPr lang="en-US" dirty="0"/>
              <a:t>MO – 13 meetings</a:t>
            </a:r>
          </a:p>
        </p:txBody>
      </p:sp>
      <p:sp>
        <p:nvSpPr>
          <p:cNvPr id="4" name="Content Placeholder 3"/>
          <p:cNvSpPr>
            <a:spLocks noGrp="1"/>
          </p:cNvSpPr>
          <p:nvPr>
            <p:ph sz="quarter" idx="2"/>
          </p:nvPr>
        </p:nvSpPr>
        <p:spPr>
          <a:xfrm>
            <a:off x="4632198" y="2133600"/>
            <a:ext cx="4041648" cy="4020312"/>
          </a:xfrm>
        </p:spPr>
        <p:txBody>
          <a:bodyPr/>
          <a:lstStyle/>
          <a:p>
            <a:r>
              <a:rPr lang="en-US" dirty="0"/>
              <a:t>In 2017</a:t>
            </a:r>
          </a:p>
          <a:p>
            <a:pPr lvl="1"/>
            <a:r>
              <a:rPr lang="en-US" dirty="0"/>
              <a:t>AR – 2 meetings</a:t>
            </a:r>
          </a:p>
          <a:p>
            <a:pPr lvl="1"/>
            <a:r>
              <a:rPr lang="en-US" dirty="0"/>
              <a:t>IL – 24 Nar-Anon, </a:t>
            </a:r>
          </a:p>
          <a:p>
            <a:pPr lvl="1">
              <a:buNone/>
            </a:pPr>
            <a:r>
              <a:rPr lang="en-US" dirty="0"/>
              <a:t>	1 </a:t>
            </a:r>
            <a:r>
              <a:rPr lang="en-US" dirty="0" err="1"/>
              <a:t>Narateen</a:t>
            </a:r>
            <a:endParaRPr lang="en-US" dirty="0"/>
          </a:p>
          <a:p>
            <a:pPr lvl="1"/>
            <a:r>
              <a:rPr lang="en-US" dirty="0"/>
              <a:t>IN – 15 meetings</a:t>
            </a:r>
          </a:p>
          <a:p>
            <a:pPr lvl="1"/>
            <a:r>
              <a:rPr lang="en-US" dirty="0"/>
              <a:t>KS – 8 meetings</a:t>
            </a:r>
          </a:p>
          <a:p>
            <a:pPr lvl="1"/>
            <a:r>
              <a:rPr lang="en-US" dirty="0"/>
              <a:t>MO –11 meetings</a:t>
            </a:r>
          </a:p>
          <a:p>
            <a:pPr lvl="1"/>
            <a:r>
              <a:rPr lang="en-US" dirty="0"/>
              <a:t>OK – 1 meeting</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Changes in 2016 - 2017</a:t>
            </a:r>
          </a:p>
        </p:txBody>
      </p:sp>
      <p:sp>
        <p:nvSpPr>
          <p:cNvPr id="3" name="Content Placeholder 2"/>
          <p:cNvSpPr>
            <a:spLocks noGrp="1"/>
          </p:cNvSpPr>
          <p:nvPr>
            <p:ph sz="quarter" idx="1"/>
          </p:nvPr>
        </p:nvSpPr>
        <p:spPr/>
        <p:txBody>
          <a:bodyPr>
            <a:normAutofit fontScale="55000" lnSpcReduction="20000"/>
          </a:bodyPr>
          <a:lstStyle/>
          <a:p>
            <a:r>
              <a:rPr lang="en-US" b="1" dirty="0"/>
              <a:t>Additions</a:t>
            </a:r>
            <a:r>
              <a:rPr lang="en-US" dirty="0"/>
              <a:t> since the 2016 Assembly </a:t>
            </a:r>
          </a:p>
          <a:p>
            <a:pPr lvl="3"/>
            <a:r>
              <a:rPr lang="en-US" dirty="0"/>
              <a:t>Geneva IL</a:t>
            </a:r>
          </a:p>
          <a:p>
            <a:pPr lvl="3"/>
            <a:r>
              <a:rPr lang="en-US" dirty="0"/>
              <a:t>Lake Bluff IL</a:t>
            </a:r>
          </a:p>
          <a:p>
            <a:pPr lvl="3"/>
            <a:r>
              <a:rPr lang="en-US" dirty="0"/>
              <a:t>Quincy IL</a:t>
            </a:r>
          </a:p>
          <a:p>
            <a:pPr lvl="3"/>
            <a:r>
              <a:rPr lang="en-US" dirty="0"/>
              <a:t>Jeffersonville IN</a:t>
            </a:r>
          </a:p>
          <a:p>
            <a:pPr lvl="3"/>
            <a:r>
              <a:rPr lang="en-US" dirty="0" err="1"/>
              <a:t>Eckerty</a:t>
            </a:r>
            <a:r>
              <a:rPr lang="en-US" dirty="0"/>
              <a:t> IN</a:t>
            </a:r>
          </a:p>
          <a:p>
            <a:pPr lvl="3"/>
            <a:r>
              <a:rPr lang="en-US" dirty="0"/>
              <a:t>Indianapolis (Mondays) IN</a:t>
            </a:r>
          </a:p>
          <a:p>
            <a:pPr lvl="3"/>
            <a:r>
              <a:rPr lang="en-US" dirty="0"/>
              <a:t>Lafayette IN</a:t>
            </a:r>
          </a:p>
          <a:p>
            <a:pPr lvl="3"/>
            <a:r>
              <a:rPr lang="en-US" dirty="0"/>
              <a:t>Portland IN</a:t>
            </a:r>
          </a:p>
          <a:p>
            <a:pPr lvl="3"/>
            <a:r>
              <a:rPr lang="en-US" dirty="0"/>
              <a:t>Emporia KS</a:t>
            </a:r>
          </a:p>
          <a:p>
            <a:pPr lvl="3"/>
            <a:r>
              <a:rPr lang="en-US" dirty="0"/>
              <a:t>Topeka KS</a:t>
            </a:r>
          </a:p>
          <a:p>
            <a:pPr lvl="3"/>
            <a:r>
              <a:rPr lang="en-US" dirty="0"/>
              <a:t>Dixon (relocated to Rolla) MO</a:t>
            </a:r>
          </a:p>
          <a:p>
            <a:pPr lvl="3"/>
            <a:r>
              <a:rPr lang="en-US" dirty="0"/>
              <a:t>Sikeston MO</a:t>
            </a:r>
          </a:p>
          <a:p>
            <a:pPr lvl="3"/>
            <a:r>
              <a:rPr lang="en-US" dirty="0"/>
              <a:t>Tulsa OK</a:t>
            </a:r>
          </a:p>
          <a:p>
            <a:pPr lvl="3"/>
            <a:endParaRPr lang="en-US" dirty="0"/>
          </a:p>
          <a:p>
            <a:r>
              <a:rPr lang="en-US" dirty="0"/>
              <a:t>Meetings </a:t>
            </a:r>
            <a:r>
              <a:rPr lang="en-US" b="1" dirty="0"/>
              <a:t>Closed</a:t>
            </a:r>
            <a:r>
              <a:rPr lang="en-US" dirty="0"/>
              <a:t> since last Assembly</a:t>
            </a:r>
          </a:p>
          <a:p>
            <a:pPr lvl="3"/>
            <a:r>
              <a:rPr lang="en-US" dirty="0"/>
              <a:t>Fayetteville AR</a:t>
            </a:r>
          </a:p>
          <a:p>
            <a:pPr lvl="3"/>
            <a:r>
              <a:rPr lang="en-US" dirty="0"/>
              <a:t>Rogers AR</a:t>
            </a:r>
          </a:p>
          <a:p>
            <a:pPr lvl="3"/>
            <a:r>
              <a:rPr lang="en-US" dirty="0"/>
              <a:t>Benton IL</a:t>
            </a:r>
          </a:p>
          <a:p>
            <a:pPr lvl="3"/>
            <a:r>
              <a:rPr lang="en-US" dirty="0"/>
              <a:t>Hartford IL</a:t>
            </a:r>
          </a:p>
          <a:p>
            <a:pPr lvl="3"/>
            <a:r>
              <a:rPr lang="en-US" dirty="0"/>
              <a:t>Matteson IL</a:t>
            </a:r>
          </a:p>
          <a:p>
            <a:pPr lvl="3"/>
            <a:r>
              <a:rPr lang="en-US" dirty="0"/>
              <a:t>Jeffersonville IN</a:t>
            </a:r>
          </a:p>
          <a:p>
            <a:pPr lvl="3"/>
            <a:r>
              <a:rPr lang="en-US" dirty="0"/>
              <a:t>Topeka (Wednesday) KS</a:t>
            </a:r>
          </a:p>
          <a:p>
            <a:pPr lvl="3"/>
            <a:r>
              <a:rPr lang="en-US" dirty="0"/>
              <a:t>Excelsior Springs MO</a:t>
            </a:r>
          </a:p>
          <a:p>
            <a:pPr lvl="3"/>
            <a:r>
              <a:rPr lang="en-US" dirty="0"/>
              <a:t>Jefferson City MO</a:t>
            </a:r>
          </a:p>
          <a:p>
            <a:pPr lvl="3"/>
            <a:r>
              <a:rPr lang="en-US" dirty="0"/>
              <a:t>Dixon (relocated to Rolla) MO</a:t>
            </a:r>
          </a:p>
          <a:p>
            <a:pPr lvl="3"/>
            <a:r>
              <a:rPr lang="en-US" dirty="0"/>
              <a:t>Sikeston MO</a:t>
            </a:r>
          </a:p>
        </p:txBody>
      </p:sp>
      <p:pic>
        <p:nvPicPr>
          <p:cNvPr id="10242" name="Picture 2" descr="Population Clip Art"/>
          <p:cNvPicPr>
            <a:picLocks noChangeAspect="1" noChangeArrowheads="1"/>
          </p:cNvPicPr>
          <p:nvPr/>
        </p:nvPicPr>
        <p:blipFill>
          <a:blip r:embed="rId2" cstate="print"/>
          <a:srcRect/>
          <a:stretch>
            <a:fillRect/>
          </a:stretch>
        </p:blipFill>
        <p:spPr bwMode="auto">
          <a:xfrm>
            <a:off x="6400800" y="2819400"/>
            <a:ext cx="2019300" cy="201930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2016 – 2017 Midwest Region Goals/Priorities</a:t>
            </a:r>
          </a:p>
        </p:txBody>
      </p:sp>
      <p:sp>
        <p:nvSpPr>
          <p:cNvPr id="3" name="Content Placeholder 2"/>
          <p:cNvSpPr>
            <a:spLocks noGrp="1"/>
          </p:cNvSpPr>
          <p:nvPr>
            <p:ph sz="quarter" idx="1"/>
          </p:nvPr>
        </p:nvSpPr>
        <p:spPr>
          <a:xfrm>
            <a:off x="457200" y="2514600"/>
            <a:ext cx="8229600" cy="4937760"/>
          </a:xfrm>
        </p:spPr>
        <p:txBody>
          <a:bodyPr/>
          <a:lstStyle/>
          <a:p>
            <a:r>
              <a:rPr lang="en-US" dirty="0"/>
              <a:t>Creation of a Family Group Meeting Guest Speaker Resource </a:t>
            </a:r>
          </a:p>
          <a:p>
            <a:r>
              <a:rPr lang="en-US" dirty="0"/>
              <a:t>Increase Group Service Representative (</a:t>
            </a:r>
            <a:r>
              <a:rPr lang="en-US" dirty="0" err="1"/>
              <a:t>ie</a:t>
            </a:r>
            <a:r>
              <a:rPr lang="en-US" dirty="0"/>
              <a:t> GSR) Participation in Regional Activities/Business</a:t>
            </a:r>
          </a:p>
          <a:p>
            <a:r>
              <a:rPr lang="en-US" dirty="0"/>
              <a:t>Increase Family Group Member Volunteerism</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Speaker Resource	</a:t>
            </a:r>
          </a:p>
        </p:txBody>
      </p:sp>
      <p:sp>
        <p:nvSpPr>
          <p:cNvPr id="3" name="Content Placeholder 2"/>
          <p:cNvSpPr>
            <a:spLocks noGrp="1"/>
          </p:cNvSpPr>
          <p:nvPr>
            <p:ph sz="quarter" idx="1"/>
          </p:nvPr>
        </p:nvSpPr>
        <p:spPr>
          <a:xfrm>
            <a:off x="457200" y="1752600"/>
            <a:ext cx="8229600" cy="4937760"/>
          </a:xfrm>
        </p:spPr>
        <p:txBody>
          <a:bodyPr/>
          <a:lstStyle/>
          <a:p>
            <a:r>
              <a:rPr lang="en-US" dirty="0"/>
              <a:t>Created a regional guidelines document</a:t>
            </a:r>
          </a:p>
          <a:p>
            <a:r>
              <a:rPr lang="en-US" dirty="0"/>
              <a:t>Document resides on Midwest Region website </a:t>
            </a:r>
            <a:r>
              <a:rPr lang="en-US" sz="2000" dirty="0"/>
              <a:t>(under ‘Member Services’ tab)</a:t>
            </a:r>
          </a:p>
          <a:p>
            <a:r>
              <a:rPr lang="en-US" dirty="0"/>
              <a:t>Document addresses</a:t>
            </a:r>
          </a:p>
          <a:p>
            <a:pPr lvl="1"/>
            <a:r>
              <a:rPr lang="en-US" dirty="0"/>
              <a:t>Why you might want to have a speaker</a:t>
            </a:r>
          </a:p>
          <a:p>
            <a:pPr lvl="1"/>
            <a:r>
              <a:rPr lang="en-US" dirty="0"/>
              <a:t>Where to find a speaker</a:t>
            </a:r>
          </a:p>
          <a:p>
            <a:pPr lvl="1"/>
            <a:r>
              <a:rPr lang="en-US" dirty="0"/>
              <a:t>Who is a recovery speaker</a:t>
            </a:r>
          </a:p>
          <a:p>
            <a:pPr lvl="1"/>
            <a:r>
              <a:rPr lang="en-US" dirty="0"/>
              <a:t>Along with other frequently asked questions</a:t>
            </a:r>
          </a:p>
          <a:p>
            <a:pPr lvl="1"/>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Increase Group Service Representative Participation</a:t>
            </a:r>
          </a:p>
        </p:txBody>
      </p:sp>
      <p:sp>
        <p:nvSpPr>
          <p:cNvPr id="3" name="Content Placeholder 2"/>
          <p:cNvSpPr>
            <a:spLocks noGrp="1"/>
          </p:cNvSpPr>
          <p:nvPr>
            <p:ph sz="quarter" idx="1"/>
          </p:nvPr>
        </p:nvSpPr>
        <p:spPr>
          <a:xfrm>
            <a:off x="457200" y="1447800"/>
            <a:ext cx="8229600" cy="4937760"/>
          </a:xfrm>
        </p:spPr>
        <p:txBody>
          <a:bodyPr>
            <a:normAutofit fontScale="92500" lnSpcReduction="20000"/>
          </a:bodyPr>
          <a:lstStyle/>
          <a:p>
            <a:r>
              <a:rPr lang="en-US" dirty="0"/>
              <a:t>Touch ‘n Talk (</a:t>
            </a:r>
            <a:r>
              <a:rPr lang="en-US" dirty="0" err="1"/>
              <a:t>ie</a:t>
            </a:r>
            <a:r>
              <a:rPr lang="en-US" dirty="0"/>
              <a:t> TNT) Program of 2016 – 2017 has been discontinued</a:t>
            </a:r>
          </a:p>
          <a:p>
            <a:r>
              <a:rPr lang="en-US" dirty="0"/>
              <a:t>A new Mentorship Program will be available in the coming year</a:t>
            </a:r>
          </a:p>
          <a:p>
            <a:r>
              <a:rPr lang="en-US" dirty="0"/>
              <a:t>Will offer mentors (Regional Service Committee members as well as tenured GSRs who volunteer) to new group GSRs AND new GSRs for existing groups who would like one</a:t>
            </a:r>
          </a:p>
          <a:p>
            <a:r>
              <a:rPr lang="en-US" dirty="0"/>
              <a:t>Program hopes to</a:t>
            </a:r>
          </a:p>
          <a:p>
            <a:pPr lvl="1"/>
            <a:r>
              <a:rPr lang="en-US" dirty="0"/>
              <a:t>offer support  early-on in a GSRs service term</a:t>
            </a:r>
          </a:p>
          <a:p>
            <a:pPr lvl="1"/>
            <a:r>
              <a:rPr lang="en-US" dirty="0"/>
              <a:t>encourage active regional participation as an avenue to grow in service</a:t>
            </a:r>
          </a:p>
          <a:p>
            <a:pPr lvl="1"/>
            <a:r>
              <a:rPr lang="en-US" dirty="0"/>
              <a:t>provide on-going resource on a one-on-one basis as it relates to role, responsibilities</a:t>
            </a:r>
          </a:p>
          <a:p>
            <a:pPr lvl="1"/>
            <a:r>
              <a:rPr lang="en-US" dirty="0"/>
              <a:t>provide positive support for the sustainability of new groups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Increase Participation (</a:t>
            </a:r>
            <a:r>
              <a:rPr lang="en-US" dirty="0" err="1"/>
              <a:t>Con’t</a:t>
            </a:r>
            <a:r>
              <a:rPr lang="en-US" dirty="0"/>
              <a:t>)</a:t>
            </a:r>
          </a:p>
        </p:txBody>
      </p:sp>
      <p:sp>
        <p:nvSpPr>
          <p:cNvPr id="3" name="Content Placeholder 2"/>
          <p:cNvSpPr>
            <a:spLocks noGrp="1"/>
          </p:cNvSpPr>
          <p:nvPr>
            <p:ph sz="quarter" idx="1"/>
          </p:nvPr>
        </p:nvSpPr>
        <p:spPr>
          <a:xfrm>
            <a:off x="457200" y="1676400"/>
            <a:ext cx="8229600" cy="4328160"/>
          </a:xfrm>
        </p:spPr>
        <p:txBody>
          <a:bodyPr>
            <a:normAutofit/>
          </a:bodyPr>
          <a:lstStyle/>
          <a:p>
            <a:r>
              <a:rPr lang="en-US" dirty="0"/>
              <a:t>“Open Mike” time during monthly GSR teleconferences is planned to continue</a:t>
            </a:r>
          </a:p>
          <a:p>
            <a:pPr lvl="1"/>
            <a:r>
              <a:rPr lang="en-US" dirty="0"/>
              <a:t>Last 10 – 15 minutes</a:t>
            </a:r>
          </a:p>
          <a:p>
            <a:pPr lvl="1"/>
            <a:r>
              <a:rPr lang="en-US" dirty="0"/>
              <a:t>GSRs and Alternate GSRs are invited to talk about what is on your mind</a:t>
            </a:r>
          </a:p>
          <a:p>
            <a:pPr lvl="2"/>
            <a:r>
              <a:rPr lang="en-US" dirty="0"/>
              <a:t>Questions or concerns</a:t>
            </a:r>
          </a:p>
          <a:p>
            <a:pPr lvl="2"/>
            <a:r>
              <a:rPr lang="en-US" dirty="0"/>
              <a:t>Challenges</a:t>
            </a:r>
          </a:p>
          <a:p>
            <a:pPr lvl="2"/>
            <a:r>
              <a:rPr lang="en-US" dirty="0"/>
              <a:t>Successes</a:t>
            </a:r>
          </a:p>
          <a:p>
            <a:pPr lvl="2"/>
            <a:r>
              <a:rPr lang="en-US" dirty="0"/>
              <a:t>No holds barred – all is ‘fair game’</a:t>
            </a:r>
          </a:p>
          <a:p>
            <a:pPr lvl="1"/>
            <a:r>
              <a:rPr lang="en-US" dirty="0"/>
              <a:t>Opportunity for peers to share their experience, strength and hope</a:t>
            </a:r>
          </a:p>
          <a:p>
            <a:pPr lvl="1"/>
            <a:endParaRPr lang="en-US" dirty="0"/>
          </a:p>
        </p:txBody>
      </p:sp>
      <p:pic>
        <p:nvPicPr>
          <p:cNvPr id="5122" name="Picture 2" descr="Microphone Clip Art"/>
          <p:cNvPicPr>
            <a:picLocks noChangeAspect="1" noChangeArrowheads="1"/>
          </p:cNvPicPr>
          <p:nvPr/>
        </p:nvPicPr>
        <p:blipFill>
          <a:blip r:embed="rId2" cstate="print"/>
          <a:srcRect/>
          <a:stretch>
            <a:fillRect/>
          </a:stretch>
        </p:blipFill>
        <p:spPr bwMode="auto">
          <a:xfrm>
            <a:off x="7467600" y="1524000"/>
            <a:ext cx="952500" cy="876300"/>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4655</TotalTime>
  <Words>732</Words>
  <Application>Microsoft Office PowerPoint</Application>
  <PresentationFormat>On-screen Show (4:3)</PresentationFormat>
  <Paragraphs>106</Paragraphs>
  <Slides>15</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15</vt:i4>
      </vt:variant>
    </vt:vector>
  </HeadingPairs>
  <TitlesOfParts>
    <vt:vector size="23" baseType="lpstr">
      <vt:lpstr>Academy Engraved LET</vt:lpstr>
      <vt:lpstr>Bookman Old Style</vt:lpstr>
      <vt:lpstr>Broadway BT</vt:lpstr>
      <vt:lpstr>Gill Sans MT</vt:lpstr>
      <vt:lpstr>La Bamba LET</vt:lpstr>
      <vt:lpstr>Wingdings</vt:lpstr>
      <vt:lpstr>Wingdings 3</vt:lpstr>
      <vt:lpstr>Origin</vt:lpstr>
      <vt:lpstr>8th Annual Assembly of the  Midwest Region</vt:lpstr>
      <vt:lpstr>The State of the Region</vt:lpstr>
      <vt:lpstr>Objective Review </vt:lpstr>
      <vt:lpstr>Midwest Region Meeting Locations</vt:lpstr>
      <vt:lpstr>Meeting Changes in 2016 - 2017</vt:lpstr>
      <vt:lpstr>2016 – 2017 Midwest Region Goals/Priorities</vt:lpstr>
      <vt:lpstr>Speaker Resource </vt:lpstr>
      <vt:lpstr>Increase Group Service Representative Participation</vt:lpstr>
      <vt:lpstr>Increase Participation (Con’t)</vt:lpstr>
      <vt:lpstr>So Have We Seen Any Changes?</vt:lpstr>
      <vt:lpstr>Increase Member Volunteerism </vt:lpstr>
      <vt:lpstr>What’s Next? </vt:lpstr>
      <vt:lpstr>In Closing…</vt:lpstr>
      <vt:lpstr>Thanks!  Merci!  Gracias!  Danka!</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7th Annual Assembly of the  Midwest Region</dc:title>
  <dc:creator>jdavies</dc:creator>
  <cp:lastModifiedBy>Roderick Seemann</cp:lastModifiedBy>
  <cp:revision>17</cp:revision>
  <dcterms:created xsi:type="dcterms:W3CDTF">2016-09-27T12:11:44Z</dcterms:created>
  <dcterms:modified xsi:type="dcterms:W3CDTF">2017-10-26T19:28:48Z</dcterms:modified>
</cp:coreProperties>
</file>