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8" r:id="rId5"/>
    <p:sldId id="258" r:id="rId6"/>
    <p:sldId id="271" r:id="rId7"/>
    <p:sldId id="272" r:id="rId8"/>
    <p:sldId id="273" r:id="rId9"/>
    <p:sldId id="263" r:id="rId10"/>
    <p:sldId id="274" r:id="rId11"/>
    <p:sldId id="261" r:id="rId12"/>
    <p:sldId id="265" r:id="rId13"/>
    <p:sldId id="267"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CDF6120-F1F0-4C60-9FE9-39AC71A9C79D}" type="datetimeFigureOut">
              <a:rPr lang="en-US" smtClean="0"/>
              <a:pPr/>
              <a:t>10/13/2018</a:t>
            </a:fld>
            <a:endParaRPr lang="en-US" sz="1600" dirty="0"/>
          </a:p>
        </p:txBody>
      </p:sp>
      <p:sp>
        <p:nvSpPr>
          <p:cNvPr id="17" name="Footer Placeholder 16"/>
          <p:cNvSpPr>
            <a:spLocks noGrp="1"/>
          </p:cNvSpPr>
          <p:nvPr>
            <p:ph type="ftr" sz="quarter" idx="11"/>
          </p:nvPr>
        </p:nvSpPr>
        <p:spPr>
          <a:xfrm>
            <a:off x="2898648" y="6355080"/>
            <a:ext cx="3474720" cy="365760"/>
          </a:xfrm>
        </p:spPr>
        <p:txBody>
          <a:bodyPr/>
          <a:lstStyle/>
          <a:p>
            <a:endParaRPr kumimoji="0"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EA7C8D44-3667-46F6-9772-CC52308E2A7F}" type="slidenum">
              <a:rPr kumimoji="0" lang="en-US" smtClean="0"/>
              <a:pPr/>
              <a:t>‹#›</a:t>
            </a:fld>
            <a:endParaRPr kumimoji="0"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10/13/2018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10/13/2018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ACDF6120-F1F0-4C60-9FE9-39AC71A9C79D}" type="datetimeFigureOut">
              <a:rPr lang="en-US" smtClean="0"/>
              <a:pPr/>
              <a:t>10/13/2018</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CDF6120-F1F0-4C60-9FE9-39AC71A9C79D}" type="datetimeFigureOut">
              <a:rPr lang="en-US" smtClean="0"/>
              <a:pPr/>
              <a:t>10/13/2018</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kumimoji="0" lang="en-US" dirty="0"/>
          </a:p>
        </p:txBody>
      </p:sp>
      <p:sp>
        <p:nvSpPr>
          <p:cNvPr id="6" name="Slide Number Placeholder 5"/>
          <p:cNvSpPr>
            <a:spLocks noGrp="1"/>
          </p:cNvSpPr>
          <p:nvPr>
            <p:ph type="sldNum" sz="quarter" idx="12"/>
          </p:nvPr>
        </p:nvSpPr>
        <p:spPr>
          <a:xfrm>
            <a:off x="1069848" y="6355080"/>
            <a:ext cx="1520952" cy="365760"/>
          </a:xfrm>
        </p:spPr>
        <p:txBody>
          <a:bodyPr/>
          <a:lstStyle/>
          <a:p>
            <a:fld id="{EA7C8D44-3667-46F6-9772-CC52308E2A7F}" type="slidenum">
              <a:rPr kumimoji="0" lang="en-US" smtClean="0"/>
              <a:pPr/>
              <a:t>‹#›</a:t>
            </a:fld>
            <a:endParaRPr kumimoji="0"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ACDF6120-F1F0-4C60-9FE9-39AC71A9C79D}" type="datetimeFigureOut">
              <a:rPr lang="en-US" smtClean="0"/>
              <a:pPr/>
              <a:t>10/13/2018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ACDF6120-F1F0-4C60-9FE9-39AC71A9C79D}" type="datetimeFigureOut">
              <a:rPr lang="en-US" smtClean="0"/>
              <a:pPr/>
              <a:t>10/13/2018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CDF6120-F1F0-4C60-9FE9-39AC71A9C79D}" type="datetimeFigureOut">
              <a:rPr lang="en-US" smtClean="0"/>
              <a:pPr/>
              <a:t>10/13/2018</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F6120-F1F0-4C60-9FE9-39AC71A9C79D}" type="datetimeFigureOut">
              <a:rPr lang="en-US" smtClean="0"/>
              <a:pPr/>
              <a:t>10/13/2018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pPr/>
              <a:t>10/13/2018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pPr/>
              <a:t>10/13/2018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CDF6120-F1F0-4C60-9FE9-39AC71A9C79D}" type="datetimeFigureOut">
              <a:rPr lang="en-US" smtClean="0"/>
              <a:pPr/>
              <a:t>10/13/2018</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aseline="30000" dirty="0"/>
              <a:t>9th</a:t>
            </a:r>
            <a:r>
              <a:rPr lang="en-US" dirty="0"/>
              <a:t> Annual Assembly of the </a:t>
            </a:r>
            <a:br>
              <a:rPr lang="en-US" dirty="0"/>
            </a:br>
            <a:r>
              <a:rPr lang="en-US" dirty="0"/>
              <a:t>Midwest Region</a:t>
            </a:r>
          </a:p>
        </p:txBody>
      </p:sp>
      <p:sp>
        <p:nvSpPr>
          <p:cNvPr id="3" name="Subtitle 2"/>
          <p:cNvSpPr>
            <a:spLocks noGrp="1"/>
          </p:cNvSpPr>
          <p:nvPr>
            <p:ph type="subTitle" idx="1"/>
          </p:nvPr>
        </p:nvSpPr>
        <p:spPr/>
        <p:txBody>
          <a:bodyPr/>
          <a:lstStyle/>
          <a:p>
            <a:r>
              <a:rPr lang="en-US" dirty="0"/>
              <a:t>October 20-21, 2018 – Chesterfield</a:t>
            </a:r>
            <a:r>
              <a:rPr lang="en-US"/>
              <a:t>, MO</a:t>
            </a:r>
            <a:endParaRPr lang="en-US" dirty="0"/>
          </a:p>
        </p:txBody>
      </p:sp>
      <p:pic>
        <p:nvPicPr>
          <p:cNvPr id="14338" name="Picture 2" descr="Maple Leaf Clip Art"/>
          <p:cNvPicPr>
            <a:picLocks noChangeAspect="1" noChangeArrowheads="1"/>
          </p:cNvPicPr>
          <p:nvPr/>
        </p:nvPicPr>
        <p:blipFill>
          <a:blip r:embed="rId2" cstate="print"/>
          <a:srcRect/>
          <a:stretch>
            <a:fillRect/>
          </a:stretch>
        </p:blipFill>
        <p:spPr bwMode="auto">
          <a:xfrm>
            <a:off x="6781800" y="2133600"/>
            <a:ext cx="1409700" cy="1314450"/>
          </a:xfrm>
          <a:prstGeom prst="rect">
            <a:avLst/>
          </a:prstGeom>
          <a:noFill/>
        </p:spPr>
      </p:pic>
      <p:pic>
        <p:nvPicPr>
          <p:cNvPr id="14340" name="Picture 4" descr="Red Maple Leaf Clip Art"/>
          <p:cNvPicPr>
            <a:picLocks noChangeAspect="1" noChangeArrowheads="1"/>
          </p:cNvPicPr>
          <p:nvPr/>
        </p:nvPicPr>
        <p:blipFill>
          <a:blip r:embed="rId3" cstate="print"/>
          <a:srcRect/>
          <a:stretch>
            <a:fillRect/>
          </a:stretch>
        </p:blipFill>
        <p:spPr bwMode="auto">
          <a:xfrm>
            <a:off x="914400" y="2209800"/>
            <a:ext cx="1371600" cy="12573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811BE-1EAE-40E1-8C18-04F4CC8F4428}"/>
              </a:ext>
            </a:extLst>
          </p:cNvPr>
          <p:cNvSpPr>
            <a:spLocks noGrp="1"/>
          </p:cNvSpPr>
          <p:nvPr>
            <p:ph type="title"/>
          </p:nvPr>
        </p:nvSpPr>
        <p:spPr/>
        <p:txBody>
          <a:bodyPr>
            <a:normAutofit fontScale="90000"/>
          </a:bodyPr>
          <a:lstStyle/>
          <a:p>
            <a:r>
              <a:rPr lang="en-US" dirty="0"/>
              <a:t>Some Additional Services Provided by RSC</a:t>
            </a:r>
            <a:br>
              <a:rPr lang="en-US" dirty="0"/>
            </a:br>
            <a:r>
              <a:rPr lang="en-US" dirty="0"/>
              <a:t>(Continued)</a:t>
            </a:r>
          </a:p>
        </p:txBody>
      </p:sp>
      <p:sp>
        <p:nvSpPr>
          <p:cNvPr id="3" name="Content Placeholder 2">
            <a:extLst>
              <a:ext uri="{FF2B5EF4-FFF2-40B4-BE49-F238E27FC236}">
                <a16:creationId xmlns:a16="http://schemas.microsoft.com/office/drawing/2014/main" id="{03F3584D-3E6D-4F12-8495-1370A070CF65}"/>
              </a:ext>
            </a:extLst>
          </p:cNvPr>
          <p:cNvSpPr>
            <a:spLocks noGrp="1"/>
          </p:cNvSpPr>
          <p:nvPr>
            <p:ph sz="quarter" idx="1"/>
          </p:nvPr>
        </p:nvSpPr>
        <p:spPr/>
        <p:txBody>
          <a:bodyPr>
            <a:normAutofit fontScale="92500" lnSpcReduction="10000"/>
          </a:bodyPr>
          <a:lstStyle/>
          <a:p>
            <a:r>
              <a:rPr lang="en-US" dirty="0"/>
              <a:t>A search bar has been added to the region website for easier use in locating resources</a:t>
            </a:r>
          </a:p>
          <a:p>
            <a:r>
              <a:rPr lang="en-US" dirty="0"/>
              <a:t>Held an online session on use of the region and the world websites</a:t>
            </a:r>
          </a:p>
          <a:p>
            <a:r>
              <a:rPr lang="en-US" dirty="0"/>
              <a:t>Set up Midwest Region’s ability to create new </a:t>
            </a:r>
            <a:r>
              <a:rPr lang="en-US" dirty="0" err="1"/>
              <a:t>Narateen</a:t>
            </a:r>
            <a:r>
              <a:rPr lang="en-US" dirty="0"/>
              <a:t> groups-Thanks so much to Kathy S for all of her help</a:t>
            </a:r>
          </a:p>
          <a:p>
            <a:pPr lvl="1"/>
            <a:r>
              <a:rPr lang="en-US" dirty="0"/>
              <a:t>Created an updated set of </a:t>
            </a:r>
            <a:r>
              <a:rPr lang="en-US" dirty="0" err="1"/>
              <a:t>Narateen</a:t>
            </a:r>
            <a:r>
              <a:rPr lang="en-US" dirty="0"/>
              <a:t> guidelines to aid in the formation of new groups.</a:t>
            </a:r>
          </a:p>
          <a:p>
            <a:pPr lvl="1"/>
            <a:r>
              <a:rPr lang="en-US" dirty="0"/>
              <a:t>Voted in an interim </a:t>
            </a:r>
            <a:r>
              <a:rPr lang="en-US" dirty="0" err="1"/>
              <a:t>Narateen</a:t>
            </a:r>
            <a:r>
              <a:rPr lang="en-US" dirty="0"/>
              <a:t> Process Person </a:t>
            </a:r>
          </a:p>
          <a:p>
            <a:pPr lvl="1"/>
            <a:r>
              <a:rPr lang="en-US" dirty="0"/>
              <a:t>Voted to use a service to protect the region as relates to the verification process required for a </a:t>
            </a:r>
            <a:r>
              <a:rPr lang="en-US" dirty="0" err="1"/>
              <a:t>Narateen</a:t>
            </a:r>
            <a:r>
              <a:rPr lang="en-US" dirty="0"/>
              <a:t> group facilitator</a:t>
            </a:r>
          </a:p>
          <a:p>
            <a:pPr lvl="1"/>
            <a:r>
              <a:rPr lang="en-US" dirty="0"/>
              <a:t>Hired that service</a:t>
            </a:r>
          </a:p>
          <a:p>
            <a:r>
              <a:rPr lang="en-US" dirty="0"/>
              <a:t>Formed a Lit review comm for more active place with </a:t>
            </a:r>
            <a:r>
              <a:rPr lang="en-US"/>
              <a:t>the world lit comm</a:t>
            </a:r>
            <a:endParaRPr lang="en-US" dirty="0"/>
          </a:p>
        </p:txBody>
      </p:sp>
    </p:spTree>
    <p:extLst>
      <p:ext uri="{BB962C8B-B14F-4D97-AF65-F5344CB8AC3E}">
        <p14:creationId xmlns:p14="http://schemas.microsoft.com/office/powerpoint/2010/main" val="3915824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Have We Seen Any Changes?</a:t>
            </a:r>
          </a:p>
        </p:txBody>
      </p:sp>
      <p:sp>
        <p:nvSpPr>
          <p:cNvPr id="3" name="Content Placeholder 2"/>
          <p:cNvSpPr>
            <a:spLocks noGrp="1"/>
          </p:cNvSpPr>
          <p:nvPr>
            <p:ph sz="quarter" idx="1"/>
          </p:nvPr>
        </p:nvSpPr>
        <p:spPr>
          <a:xfrm>
            <a:off x="457200" y="1981200"/>
            <a:ext cx="8229600" cy="3718560"/>
          </a:xfrm>
        </p:spPr>
        <p:txBody>
          <a:bodyPr>
            <a:normAutofit lnSpcReduction="10000"/>
          </a:bodyPr>
          <a:lstStyle/>
          <a:p>
            <a:r>
              <a:rPr lang="en-US" dirty="0"/>
              <a:t>Participation/Engagement is increasing</a:t>
            </a:r>
          </a:p>
          <a:p>
            <a:pPr lvl="1"/>
            <a:r>
              <a:rPr lang="en-US" dirty="0"/>
              <a:t>Consistently more Group Service Representatives are participating in the monthly regional teleconferences</a:t>
            </a:r>
          </a:p>
          <a:p>
            <a:r>
              <a:rPr lang="en-US" dirty="0"/>
              <a:t>There is plenty of room for more active regional participants! </a:t>
            </a:r>
          </a:p>
          <a:p>
            <a:pPr lvl="1"/>
            <a:r>
              <a:rPr lang="en-US" dirty="0"/>
              <a:t>How do we do that?  Be on the GSR call and be a willing participant on the call.  Consider giving back as the program has given to you.  Take on a position within your own family group or give a call to someone on the RSC, we would love to hear from all of you.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Next?	</a:t>
            </a:r>
          </a:p>
        </p:txBody>
      </p:sp>
      <p:sp>
        <p:nvSpPr>
          <p:cNvPr id="3" name="Content Placeholder 2"/>
          <p:cNvSpPr>
            <a:spLocks noGrp="1"/>
          </p:cNvSpPr>
          <p:nvPr>
            <p:ph sz="quarter" idx="1"/>
          </p:nvPr>
        </p:nvSpPr>
        <p:spPr>
          <a:xfrm>
            <a:off x="457200" y="1981200"/>
            <a:ext cx="8229600" cy="3566160"/>
          </a:xfrm>
        </p:spPr>
        <p:txBody>
          <a:bodyPr/>
          <a:lstStyle/>
          <a:p>
            <a:r>
              <a:rPr lang="en-US" dirty="0"/>
              <a:t>Regional goals/priorities for 2018-2019 will be determined here by the Assembly</a:t>
            </a:r>
          </a:p>
          <a:p>
            <a:r>
              <a:rPr lang="en-US" dirty="0"/>
              <a:t>Once set, the Regional Service Committee will discuss potential recommendations regarding ways to help reach the goal or address the priority and seek your voice and vote along the way</a:t>
            </a:r>
          </a:p>
          <a:p>
            <a:r>
              <a:rPr lang="en-US" dirty="0"/>
              <a:t>We know with certainty:  we will be asking for your help!</a:t>
            </a:r>
          </a:p>
          <a:p>
            <a:pPr>
              <a:buNone/>
            </a:pPr>
            <a:endParaRPr lang="en-US" dirty="0"/>
          </a:p>
        </p:txBody>
      </p:sp>
      <p:pic>
        <p:nvPicPr>
          <p:cNvPr id="3076" name="Picture 4" descr="Uncle Sam Clip Art"/>
          <p:cNvPicPr>
            <a:picLocks noChangeAspect="1" noChangeArrowheads="1"/>
          </p:cNvPicPr>
          <p:nvPr/>
        </p:nvPicPr>
        <p:blipFill>
          <a:blip r:embed="rId2" cstate="print"/>
          <a:srcRect/>
          <a:stretch>
            <a:fillRect/>
          </a:stretch>
        </p:blipFill>
        <p:spPr bwMode="auto">
          <a:xfrm>
            <a:off x="7543800" y="5029200"/>
            <a:ext cx="981075" cy="12192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Closing…</a:t>
            </a:r>
          </a:p>
        </p:txBody>
      </p:sp>
      <p:sp>
        <p:nvSpPr>
          <p:cNvPr id="3" name="Content Placeholder 2"/>
          <p:cNvSpPr>
            <a:spLocks noGrp="1"/>
          </p:cNvSpPr>
          <p:nvPr>
            <p:ph sz="quarter" idx="1"/>
          </p:nvPr>
        </p:nvSpPr>
        <p:spPr>
          <a:xfrm>
            <a:off x="457200" y="1676400"/>
            <a:ext cx="8229600" cy="4480560"/>
          </a:xfrm>
        </p:spPr>
        <p:txBody>
          <a:bodyPr>
            <a:normAutofit fontScale="92500" lnSpcReduction="10000"/>
          </a:bodyPr>
          <a:lstStyle/>
          <a:p>
            <a:r>
              <a:rPr lang="en-US" dirty="0"/>
              <a:t>The region is strong because of YOU</a:t>
            </a:r>
          </a:p>
          <a:p>
            <a:r>
              <a:rPr lang="en-US" dirty="0"/>
              <a:t>The Midwest Region continues to need passionate people to ‘raise their hands’ and commit to service </a:t>
            </a:r>
          </a:p>
          <a:p>
            <a:r>
              <a:rPr lang="en-US" dirty="0"/>
              <a:t>The most important qualification for regional service:  willingness</a:t>
            </a:r>
          </a:p>
          <a:p>
            <a:r>
              <a:rPr lang="en-US" dirty="0"/>
              <a:t>While our PROGRAM is the glue that holds us together, YOU are the energy that keeps us strong, healthy and growing in service to those who love someone with the disease of drug addiction</a:t>
            </a:r>
          </a:p>
          <a:p>
            <a:r>
              <a:rPr lang="en-US" dirty="0"/>
              <a:t>The “ask” of you is to thoughtfully consider what this means for YOU</a:t>
            </a:r>
          </a:p>
          <a:p>
            <a:r>
              <a:rPr lang="en-US" dirty="0"/>
              <a:t>How, where will you serve in 2018?</a:t>
            </a:r>
          </a:p>
        </p:txBody>
      </p:sp>
      <p:pic>
        <p:nvPicPr>
          <p:cNvPr id="2050" name="Picture 2" descr="Puzzle Piece You Clip Art"/>
          <p:cNvPicPr>
            <a:picLocks noChangeAspect="1" noChangeArrowheads="1"/>
          </p:cNvPicPr>
          <p:nvPr/>
        </p:nvPicPr>
        <p:blipFill>
          <a:blip r:embed="rId2" cstate="print"/>
          <a:srcRect/>
          <a:stretch>
            <a:fillRect/>
          </a:stretch>
        </p:blipFill>
        <p:spPr bwMode="auto">
          <a:xfrm>
            <a:off x="7543800" y="152400"/>
            <a:ext cx="952500" cy="9525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rPr>
              <a:t>Thanks!  </a:t>
            </a:r>
            <a:r>
              <a:rPr lang="en-US" b="1" dirty="0">
                <a:solidFill>
                  <a:srgbClr val="0070C0"/>
                </a:solidFill>
                <a:latin typeface="Academy Engraved LET" pitchFamily="2" charset="0"/>
              </a:rPr>
              <a:t>Merci!  </a:t>
            </a:r>
            <a:r>
              <a:rPr lang="en-US" dirty="0">
                <a:solidFill>
                  <a:srgbClr val="00B050"/>
                </a:solidFill>
                <a:latin typeface="Broadway BT" pitchFamily="82" charset="0"/>
              </a:rPr>
              <a:t>Gracias!</a:t>
            </a:r>
            <a:r>
              <a:rPr lang="en-US" dirty="0"/>
              <a:t>  </a:t>
            </a:r>
            <a:r>
              <a:rPr lang="en-US" dirty="0">
                <a:solidFill>
                  <a:srgbClr val="C00000"/>
                </a:solidFill>
                <a:latin typeface="La Bamba LET" pitchFamily="2" charset="0"/>
              </a:rPr>
              <a:t>Danka!</a:t>
            </a:r>
          </a:p>
        </p:txBody>
      </p:sp>
      <p:sp>
        <p:nvSpPr>
          <p:cNvPr id="3" name="Content Placeholder 2"/>
          <p:cNvSpPr>
            <a:spLocks noGrp="1"/>
          </p:cNvSpPr>
          <p:nvPr>
            <p:ph sz="quarter" idx="1"/>
          </p:nvPr>
        </p:nvSpPr>
        <p:spPr>
          <a:xfrm>
            <a:off x="457200" y="1600200"/>
            <a:ext cx="8229600" cy="4937760"/>
          </a:xfrm>
        </p:spPr>
        <p:txBody>
          <a:bodyPr/>
          <a:lstStyle/>
          <a:p>
            <a:r>
              <a:rPr lang="en-US" b="1" dirty="0"/>
              <a:t>Thank you</a:t>
            </a:r>
            <a:r>
              <a:rPr lang="en-US" dirty="0"/>
              <a:t> for reflecting our program “…in all (your) affairs…”</a:t>
            </a:r>
          </a:p>
          <a:p>
            <a:r>
              <a:rPr lang="en-US" b="1" dirty="0"/>
              <a:t>Thank you </a:t>
            </a:r>
            <a:r>
              <a:rPr lang="en-US" dirty="0"/>
              <a:t>for your service to your Nar-Anon Family Group</a:t>
            </a:r>
          </a:p>
          <a:p>
            <a:r>
              <a:rPr lang="en-US" b="1" dirty="0"/>
              <a:t>Thank you </a:t>
            </a:r>
            <a:r>
              <a:rPr lang="en-US" dirty="0"/>
              <a:t>for your past service to the Midwest Region</a:t>
            </a:r>
          </a:p>
          <a:p>
            <a:r>
              <a:rPr lang="en-US" b="1" dirty="0"/>
              <a:t>Thank you </a:t>
            </a:r>
            <a:r>
              <a:rPr lang="en-US" dirty="0"/>
              <a:t>in advance for your attendance and participation as a member of the 9</a:t>
            </a:r>
            <a:r>
              <a:rPr lang="en-US" baseline="30000" dirty="0"/>
              <a:t>th</a:t>
            </a:r>
            <a:r>
              <a:rPr lang="en-US" dirty="0"/>
              <a:t> Annual Assembly</a:t>
            </a:r>
          </a:p>
          <a:p>
            <a:r>
              <a:rPr lang="en-US" b="1" dirty="0"/>
              <a:t>Thank you </a:t>
            </a:r>
            <a:r>
              <a:rPr lang="en-US" dirty="0"/>
              <a:t>for the service you </a:t>
            </a:r>
            <a:r>
              <a:rPr lang="en-US" b="1" dirty="0"/>
              <a:t>will </a:t>
            </a:r>
            <a:r>
              <a:rPr lang="en-US" dirty="0"/>
              <a:t>do</a:t>
            </a:r>
          </a:p>
        </p:txBody>
      </p:sp>
      <p:pic>
        <p:nvPicPr>
          <p:cNvPr id="1026" name="Picture 2" descr="Thanks, Digital Calligraphy Clip Art"/>
          <p:cNvPicPr>
            <a:picLocks noChangeAspect="1" noChangeArrowheads="1"/>
          </p:cNvPicPr>
          <p:nvPr/>
        </p:nvPicPr>
        <p:blipFill>
          <a:blip r:embed="rId2" cstate="print"/>
          <a:srcRect/>
          <a:stretch>
            <a:fillRect/>
          </a:stretch>
        </p:blipFill>
        <p:spPr bwMode="auto">
          <a:xfrm>
            <a:off x="7162800" y="5410200"/>
            <a:ext cx="1333500" cy="838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State of the Region</a:t>
            </a:r>
          </a:p>
        </p:txBody>
      </p:sp>
      <p:sp>
        <p:nvSpPr>
          <p:cNvPr id="3" name="Subtitle 2"/>
          <p:cNvSpPr>
            <a:spLocks noGrp="1"/>
          </p:cNvSpPr>
          <p:nvPr>
            <p:ph type="subTitle" idx="1"/>
          </p:nvPr>
        </p:nvSpPr>
        <p:spPr/>
        <p:txBody>
          <a:bodyPr/>
          <a:lstStyle/>
          <a:p>
            <a:r>
              <a:rPr lang="en-US" dirty="0"/>
              <a:t>Dale S., Midwest Region Chair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Review	</a:t>
            </a:r>
          </a:p>
        </p:txBody>
      </p:sp>
      <p:sp>
        <p:nvSpPr>
          <p:cNvPr id="3" name="Content Placeholder 2"/>
          <p:cNvSpPr>
            <a:spLocks noGrp="1"/>
          </p:cNvSpPr>
          <p:nvPr>
            <p:ph sz="quarter" idx="1"/>
          </p:nvPr>
        </p:nvSpPr>
        <p:spPr>
          <a:xfrm>
            <a:off x="457200" y="2590800"/>
            <a:ext cx="8229600" cy="3566160"/>
          </a:xfrm>
        </p:spPr>
        <p:txBody>
          <a:bodyPr/>
          <a:lstStyle/>
          <a:p>
            <a:r>
              <a:rPr lang="en-US" dirty="0"/>
              <a:t>As of October 1, 2017, there were 62 meetings located across the Midwest Region’s six states.</a:t>
            </a:r>
          </a:p>
          <a:p>
            <a:r>
              <a:rPr lang="en-US" dirty="0"/>
              <a:t>As of October 1, 2018, there was a net increase </a:t>
            </a:r>
            <a:r>
              <a:rPr lang="en-US"/>
              <a:t>of twelve </a:t>
            </a:r>
            <a:r>
              <a:rPr lang="en-US" dirty="0"/>
              <a:t>meetings, bringing the total </a:t>
            </a:r>
            <a:r>
              <a:rPr lang="en-US"/>
              <a:t>to 74 </a:t>
            </a:r>
            <a:r>
              <a:rPr lang="en-US" dirty="0"/>
              <a:t>meetings located in six states.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Midwest Region Meeting Locations</a:t>
            </a:r>
          </a:p>
        </p:txBody>
      </p:sp>
      <p:sp>
        <p:nvSpPr>
          <p:cNvPr id="3" name="Content Placeholder 2"/>
          <p:cNvSpPr>
            <a:spLocks noGrp="1"/>
          </p:cNvSpPr>
          <p:nvPr>
            <p:ph sz="quarter" idx="1"/>
          </p:nvPr>
        </p:nvSpPr>
        <p:spPr>
          <a:xfrm>
            <a:off x="304800" y="2057400"/>
            <a:ext cx="2971800" cy="4099560"/>
          </a:xfrm>
        </p:spPr>
        <p:txBody>
          <a:bodyPr/>
          <a:lstStyle/>
          <a:p>
            <a:r>
              <a:rPr lang="en-US" dirty="0"/>
              <a:t>In 2016</a:t>
            </a:r>
          </a:p>
          <a:p>
            <a:pPr lvl="1"/>
            <a:r>
              <a:rPr lang="en-US" dirty="0"/>
              <a:t>AR – 4 meetings</a:t>
            </a:r>
          </a:p>
          <a:p>
            <a:pPr lvl="1"/>
            <a:r>
              <a:rPr lang="en-US" dirty="0"/>
              <a:t>IL – 24 Nar-Anon, </a:t>
            </a:r>
          </a:p>
          <a:p>
            <a:pPr lvl="1">
              <a:buNone/>
            </a:pPr>
            <a:r>
              <a:rPr lang="en-US" dirty="0"/>
              <a:t>	1 </a:t>
            </a:r>
            <a:r>
              <a:rPr lang="en-US" dirty="0" err="1"/>
              <a:t>Narateen</a:t>
            </a:r>
            <a:endParaRPr lang="en-US" dirty="0"/>
          </a:p>
          <a:p>
            <a:pPr lvl="1"/>
            <a:r>
              <a:rPr lang="en-US" dirty="0"/>
              <a:t>IN – 11 meetings</a:t>
            </a:r>
          </a:p>
          <a:p>
            <a:pPr lvl="1"/>
            <a:r>
              <a:rPr lang="en-US" dirty="0"/>
              <a:t>KS – 7 meetings</a:t>
            </a:r>
          </a:p>
          <a:p>
            <a:pPr lvl="1"/>
            <a:r>
              <a:rPr lang="en-US" dirty="0"/>
              <a:t>MO – 13 meetings</a:t>
            </a:r>
          </a:p>
        </p:txBody>
      </p:sp>
      <p:sp>
        <p:nvSpPr>
          <p:cNvPr id="4" name="Content Placeholder 3"/>
          <p:cNvSpPr>
            <a:spLocks noGrp="1"/>
          </p:cNvSpPr>
          <p:nvPr>
            <p:ph sz="quarter" idx="2"/>
          </p:nvPr>
        </p:nvSpPr>
        <p:spPr>
          <a:xfrm>
            <a:off x="2819400" y="2057400"/>
            <a:ext cx="2895600" cy="4020312"/>
          </a:xfrm>
        </p:spPr>
        <p:txBody>
          <a:bodyPr/>
          <a:lstStyle/>
          <a:p>
            <a:r>
              <a:rPr lang="en-US" dirty="0"/>
              <a:t>In 2017</a:t>
            </a:r>
          </a:p>
          <a:p>
            <a:pPr lvl="1"/>
            <a:r>
              <a:rPr lang="en-US" dirty="0"/>
              <a:t>AR – 2 meetings</a:t>
            </a:r>
          </a:p>
          <a:p>
            <a:pPr lvl="1"/>
            <a:r>
              <a:rPr lang="en-US" dirty="0"/>
              <a:t>IL – 24 Nar-Anon, </a:t>
            </a:r>
          </a:p>
          <a:p>
            <a:pPr lvl="1">
              <a:buNone/>
            </a:pPr>
            <a:r>
              <a:rPr lang="en-US" dirty="0"/>
              <a:t>	1 </a:t>
            </a:r>
            <a:r>
              <a:rPr lang="en-US" dirty="0" err="1"/>
              <a:t>Narateen</a:t>
            </a:r>
            <a:endParaRPr lang="en-US" dirty="0"/>
          </a:p>
          <a:p>
            <a:pPr lvl="1"/>
            <a:r>
              <a:rPr lang="en-US" dirty="0"/>
              <a:t>IN – 15 meetings</a:t>
            </a:r>
          </a:p>
          <a:p>
            <a:pPr lvl="1"/>
            <a:r>
              <a:rPr lang="en-US" dirty="0"/>
              <a:t>KS – 8 meetings</a:t>
            </a:r>
          </a:p>
          <a:p>
            <a:pPr lvl="1"/>
            <a:r>
              <a:rPr lang="en-US" dirty="0"/>
              <a:t>MO –11 meetings</a:t>
            </a:r>
          </a:p>
          <a:p>
            <a:pPr lvl="1"/>
            <a:r>
              <a:rPr lang="en-US" dirty="0"/>
              <a:t>OK – 1 meeting</a:t>
            </a:r>
          </a:p>
        </p:txBody>
      </p:sp>
      <p:sp>
        <p:nvSpPr>
          <p:cNvPr id="6" name="TextBox 5">
            <a:extLst>
              <a:ext uri="{FF2B5EF4-FFF2-40B4-BE49-F238E27FC236}">
                <a16:creationId xmlns:a16="http://schemas.microsoft.com/office/drawing/2014/main" id="{1F22D7A6-0CCC-40F0-9875-4B48908BEF27}"/>
              </a:ext>
            </a:extLst>
          </p:cNvPr>
          <p:cNvSpPr txBox="1"/>
          <p:nvPr/>
        </p:nvSpPr>
        <p:spPr>
          <a:xfrm>
            <a:off x="5795010" y="2057400"/>
            <a:ext cx="3048000" cy="2970044"/>
          </a:xfrm>
          <a:prstGeom prst="rect">
            <a:avLst/>
          </a:prstGeom>
          <a:noFill/>
        </p:spPr>
        <p:txBody>
          <a:bodyPr wrap="square" rtlCol="0">
            <a:spAutoFit/>
          </a:bodyPr>
          <a:lstStyle/>
          <a:p>
            <a:r>
              <a:rPr lang="en-US" sz="2600" dirty="0"/>
              <a:t>In 2018</a:t>
            </a:r>
          </a:p>
          <a:p>
            <a:pPr lvl="1"/>
            <a:r>
              <a:rPr lang="en-US" sz="2300" dirty="0"/>
              <a:t>AR – 2 meetings</a:t>
            </a:r>
          </a:p>
          <a:p>
            <a:pPr lvl="1"/>
            <a:r>
              <a:rPr lang="en-US" sz="2300" dirty="0"/>
              <a:t>IL – 30 Nar-Anon, </a:t>
            </a:r>
          </a:p>
          <a:p>
            <a:pPr lvl="1">
              <a:buNone/>
            </a:pPr>
            <a:r>
              <a:rPr lang="en-US" sz="2300" dirty="0"/>
              <a:t>	   1 </a:t>
            </a:r>
            <a:r>
              <a:rPr lang="en-US" sz="2300" dirty="0" err="1"/>
              <a:t>Narateen</a:t>
            </a:r>
            <a:endParaRPr lang="en-US" sz="2300" dirty="0"/>
          </a:p>
          <a:p>
            <a:pPr lvl="1"/>
            <a:r>
              <a:rPr lang="en-US" sz="2300" dirty="0"/>
              <a:t>IN – 16 meetings</a:t>
            </a:r>
          </a:p>
          <a:p>
            <a:pPr lvl="1"/>
            <a:r>
              <a:rPr lang="en-US" sz="2300" dirty="0"/>
              <a:t>KS – 11 meetings</a:t>
            </a:r>
          </a:p>
          <a:p>
            <a:pPr lvl="1"/>
            <a:r>
              <a:rPr lang="en-US" sz="2300" dirty="0"/>
              <a:t>MO –13 meetings</a:t>
            </a:r>
          </a:p>
          <a:p>
            <a:pPr lvl="1"/>
            <a:r>
              <a:rPr lang="en-US" sz="2300" dirty="0"/>
              <a:t>OK –  1 meeting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Changes in 2017 - 2018</a:t>
            </a:r>
          </a:p>
        </p:txBody>
      </p:sp>
      <p:sp>
        <p:nvSpPr>
          <p:cNvPr id="3" name="Content Placeholder 2"/>
          <p:cNvSpPr>
            <a:spLocks noGrp="1"/>
          </p:cNvSpPr>
          <p:nvPr>
            <p:ph sz="quarter" idx="1"/>
          </p:nvPr>
        </p:nvSpPr>
        <p:spPr/>
        <p:txBody>
          <a:bodyPr>
            <a:normAutofit fontScale="62500" lnSpcReduction="20000"/>
          </a:bodyPr>
          <a:lstStyle/>
          <a:p>
            <a:r>
              <a:rPr lang="en-US" b="1" dirty="0"/>
              <a:t>Additions</a:t>
            </a:r>
            <a:r>
              <a:rPr lang="en-US" dirty="0"/>
              <a:t> since the 2017 Assembly 		Meetings </a:t>
            </a:r>
            <a:r>
              <a:rPr lang="en-US" b="1" dirty="0"/>
              <a:t>Closed</a:t>
            </a:r>
            <a:r>
              <a:rPr lang="en-US" dirty="0"/>
              <a:t> since last Assembly</a:t>
            </a:r>
          </a:p>
          <a:p>
            <a:r>
              <a:rPr lang="en-US" dirty="0"/>
              <a:t>		</a:t>
            </a:r>
          </a:p>
          <a:p>
            <a:pPr lvl="3"/>
            <a:r>
              <a:rPr lang="en-US" dirty="0"/>
              <a:t>Lafayette  IN			Sikeston  MO</a:t>
            </a:r>
          </a:p>
          <a:p>
            <a:pPr lvl="3"/>
            <a:r>
              <a:rPr lang="en-US" dirty="0" err="1"/>
              <a:t>Franfort</a:t>
            </a:r>
            <a:r>
              <a:rPr lang="en-US" dirty="0"/>
              <a:t>   IN				Quincy  IL</a:t>
            </a:r>
          </a:p>
          <a:p>
            <a:pPr lvl="3"/>
            <a:r>
              <a:rPr lang="en-US" dirty="0"/>
              <a:t>Mt Olive  IL				Geneva  IL-Sun</a:t>
            </a:r>
          </a:p>
          <a:p>
            <a:pPr lvl="3"/>
            <a:r>
              <a:rPr lang="en-US" dirty="0" err="1"/>
              <a:t>Anutt</a:t>
            </a:r>
            <a:r>
              <a:rPr lang="en-US" dirty="0"/>
              <a:t>  MO				Mount Olive  IL</a:t>
            </a:r>
          </a:p>
          <a:p>
            <a:pPr lvl="3"/>
            <a:r>
              <a:rPr lang="en-US" dirty="0"/>
              <a:t>Nokomis  IL				Trenton  IL			</a:t>
            </a:r>
          </a:p>
          <a:p>
            <a:pPr lvl="3"/>
            <a:r>
              <a:rPr lang="en-US" dirty="0"/>
              <a:t>Geneva  IL-Tues			Lake Bluff  IL</a:t>
            </a:r>
          </a:p>
          <a:p>
            <a:pPr lvl="3"/>
            <a:r>
              <a:rPr lang="en-US" dirty="0"/>
              <a:t>Arlington Heights  IL			Michigan City  IN</a:t>
            </a:r>
          </a:p>
          <a:p>
            <a:pPr lvl="3"/>
            <a:r>
              <a:rPr lang="en-US" dirty="0"/>
              <a:t>Trenton  IL				Indianapolis  IN</a:t>
            </a:r>
          </a:p>
          <a:p>
            <a:pPr lvl="3"/>
            <a:r>
              <a:rPr lang="en-US" dirty="0"/>
              <a:t>Plymouth  IN</a:t>
            </a:r>
          </a:p>
          <a:p>
            <a:pPr lvl="3"/>
            <a:r>
              <a:rPr lang="en-US" dirty="0"/>
              <a:t>Christopher  IL</a:t>
            </a:r>
          </a:p>
          <a:p>
            <a:pPr lvl="3"/>
            <a:r>
              <a:rPr lang="en-US" dirty="0"/>
              <a:t>O’Fallon  IL</a:t>
            </a:r>
          </a:p>
          <a:p>
            <a:pPr lvl="3"/>
            <a:r>
              <a:rPr lang="en-US" dirty="0"/>
              <a:t>St Joseph  MO</a:t>
            </a:r>
          </a:p>
          <a:p>
            <a:pPr lvl="3"/>
            <a:r>
              <a:rPr lang="en-US" dirty="0"/>
              <a:t>Cedar Point  IL</a:t>
            </a:r>
          </a:p>
          <a:p>
            <a:pPr lvl="3"/>
            <a:r>
              <a:rPr lang="en-US" dirty="0"/>
              <a:t>Paola  KS</a:t>
            </a:r>
          </a:p>
          <a:p>
            <a:pPr lvl="3"/>
            <a:r>
              <a:rPr lang="en-US" dirty="0"/>
              <a:t>Bloomington IL </a:t>
            </a:r>
          </a:p>
          <a:p>
            <a:pPr lvl="3"/>
            <a:r>
              <a:rPr lang="en-US" dirty="0"/>
              <a:t>Lee’s Summit  MO</a:t>
            </a:r>
          </a:p>
          <a:p>
            <a:pPr lvl="3"/>
            <a:r>
              <a:rPr lang="en-US" dirty="0"/>
              <a:t>Cedar Lake  IN</a:t>
            </a:r>
          </a:p>
          <a:p>
            <a:pPr lvl="3"/>
            <a:r>
              <a:rPr lang="en-US" dirty="0"/>
              <a:t>Pana  IL</a:t>
            </a:r>
          </a:p>
          <a:p>
            <a:pPr lvl="3"/>
            <a:r>
              <a:rPr lang="en-US" dirty="0"/>
              <a:t>Wichita  KS</a:t>
            </a:r>
          </a:p>
          <a:p>
            <a:pPr lvl="3"/>
            <a:r>
              <a:rPr lang="en-US" dirty="0"/>
              <a:t>Humboldt  KS</a:t>
            </a:r>
          </a:p>
          <a:p>
            <a:pPr lvl="3"/>
            <a:endParaRPr lang="en-US" dirty="0"/>
          </a:p>
          <a:p>
            <a:pPr lvl="3"/>
            <a:endParaRPr lang="en-US" dirty="0"/>
          </a:p>
          <a:p>
            <a:pPr lvl="3"/>
            <a:endParaRPr lang="en-US" dirty="0"/>
          </a:p>
          <a:p>
            <a:pPr lvl="3"/>
            <a:endParaRPr lang="en-US" dirty="0"/>
          </a:p>
          <a:p>
            <a:endParaRPr lang="en-US" dirty="0"/>
          </a:p>
        </p:txBody>
      </p:sp>
      <p:pic>
        <p:nvPicPr>
          <p:cNvPr id="10242" name="Picture 2" descr="Population Clip Art"/>
          <p:cNvPicPr>
            <a:picLocks noChangeAspect="1" noChangeArrowheads="1"/>
          </p:cNvPicPr>
          <p:nvPr/>
        </p:nvPicPr>
        <p:blipFill>
          <a:blip r:embed="rId2" cstate="print"/>
          <a:srcRect/>
          <a:stretch>
            <a:fillRect/>
          </a:stretch>
        </p:blipFill>
        <p:spPr bwMode="auto">
          <a:xfrm>
            <a:off x="6400800" y="2819400"/>
            <a:ext cx="2019300" cy="20193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 – 2018 Midwest Region Goals/Priorities</a:t>
            </a:r>
          </a:p>
        </p:txBody>
      </p:sp>
      <p:sp>
        <p:nvSpPr>
          <p:cNvPr id="3" name="Content Placeholder 2"/>
          <p:cNvSpPr>
            <a:spLocks noGrp="1"/>
          </p:cNvSpPr>
          <p:nvPr>
            <p:ph sz="quarter" idx="1"/>
          </p:nvPr>
        </p:nvSpPr>
        <p:spPr>
          <a:xfrm>
            <a:off x="457200" y="2514600"/>
            <a:ext cx="8229600" cy="4937760"/>
          </a:xfrm>
        </p:spPr>
        <p:txBody>
          <a:bodyPr/>
          <a:lstStyle/>
          <a:p>
            <a:r>
              <a:rPr lang="en-US" dirty="0"/>
              <a:t>Creation of a Growth in our Family Group Meeting Resource (combined help with healthy meetings)</a:t>
            </a:r>
          </a:p>
          <a:p>
            <a:r>
              <a:rPr lang="en-US" dirty="0"/>
              <a:t>How to work the steps if there are no steps meetings in  my area/and how does sponsorship work</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Creation of a Growth in our Family Group Meeting Resource </a:t>
            </a:r>
          </a:p>
        </p:txBody>
      </p:sp>
      <p:sp>
        <p:nvSpPr>
          <p:cNvPr id="3" name="Content Placeholder 2"/>
          <p:cNvSpPr>
            <a:spLocks noGrp="1"/>
          </p:cNvSpPr>
          <p:nvPr>
            <p:ph sz="quarter" idx="1"/>
          </p:nvPr>
        </p:nvSpPr>
        <p:spPr>
          <a:xfrm>
            <a:off x="457200" y="1752600"/>
            <a:ext cx="8229600" cy="4937760"/>
          </a:xfrm>
        </p:spPr>
        <p:txBody>
          <a:bodyPr/>
          <a:lstStyle/>
          <a:p>
            <a:r>
              <a:rPr lang="en-US" dirty="0"/>
              <a:t>Created a regional outreach-growth document</a:t>
            </a:r>
          </a:p>
          <a:p>
            <a:r>
              <a:rPr lang="en-US" dirty="0"/>
              <a:t>Document resides on Midwest Region website </a:t>
            </a:r>
            <a:r>
              <a:rPr lang="en-US" sz="2000" dirty="0"/>
              <a:t>(under ‘Member Services’ tab)</a:t>
            </a:r>
          </a:p>
          <a:p>
            <a:r>
              <a:rPr lang="en-US" dirty="0"/>
              <a:t>Under Outreach </a:t>
            </a:r>
            <a:r>
              <a:rPr lang="en-US" sz="2400" dirty="0"/>
              <a:t>(outreach can help strengthen your group)</a:t>
            </a:r>
            <a:endParaRPr lang="en-US" dirty="0"/>
          </a:p>
          <a:p>
            <a:r>
              <a:rPr lang="en-US" dirty="0"/>
              <a:t>Document addresses</a:t>
            </a:r>
          </a:p>
          <a:p>
            <a:pPr lvl="1"/>
            <a:r>
              <a:rPr lang="en-US" dirty="0"/>
              <a:t>How you might do outreach</a:t>
            </a:r>
          </a:p>
          <a:p>
            <a:pPr lvl="1"/>
            <a:r>
              <a:rPr lang="en-US" dirty="0"/>
              <a:t>Links to written material on the Nar-Anon World site</a:t>
            </a:r>
          </a:p>
          <a:p>
            <a:pPr lvl="1"/>
            <a:r>
              <a:rPr lang="en-US" dirty="0"/>
              <a:t>How you might use the cover letter</a:t>
            </a:r>
          </a:p>
          <a:p>
            <a:pPr lvl="1"/>
            <a:r>
              <a:rPr lang="en-US" dirty="0"/>
              <a:t>Other ideas for outreach</a:t>
            </a:r>
          </a:p>
          <a:p>
            <a:pPr lv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a:t>How to work the steps if there are no steps meetings in  my area/and how does sponsorship work</a:t>
            </a:r>
          </a:p>
        </p:txBody>
      </p:sp>
      <p:sp>
        <p:nvSpPr>
          <p:cNvPr id="3" name="Content Placeholder 2"/>
          <p:cNvSpPr>
            <a:spLocks noGrp="1"/>
          </p:cNvSpPr>
          <p:nvPr>
            <p:ph sz="quarter" idx="1"/>
          </p:nvPr>
        </p:nvSpPr>
        <p:spPr>
          <a:xfrm>
            <a:off x="457200" y="1447800"/>
            <a:ext cx="8229600" cy="4937760"/>
          </a:xfrm>
        </p:spPr>
        <p:txBody>
          <a:bodyPr>
            <a:normAutofit fontScale="92500" lnSpcReduction="10000"/>
          </a:bodyPr>
          <a:lstStyle/>
          <a:p>
            <a:r>
              <a:rPr lang="en-US" dirty="0"/>
              <a:t>Reviewed options on regional monthly call and follow-up on monthly GSR call</a:t>
            </a:r>
          </a:p>
          <a:p>
            <a:r>
              <a:rPr lang="en-US" dirty="0"/>
              <a:t>Investigate the possibility of adding a blog to the region website</a:t>
            </a:r>
          </a:p>
          <a:p>
            <a:r>
              <a:rPr lang="en-US" dirty="0"/>
              <a:t>Decided by all that our current capability to protect the security and anonymity of each member precludes a blog on our site</a:t>
            </a:r>
          </a:p>
          <a:p>
            <a:r>
              <a:rPr lang="en-US" dirty="0"/>
              <a:t>Made GSR’s aware of several blog opportunities on other sites </a:t>
            </a:r>
          </a:p>
          <a:p>
            <a:r>
              <a:rPr lang="en-US" dirty="0"/>
              <a:t>Made GSR’s aware that anyone can call a member of the RSC for assistance on matching those up who are looking for a telephone sponsor program if they have exhausted their individual family group’s ability to help them locate a local sponsor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Some Additional Services Provided by RSC</a:t>
            </a:r>
          </a:p>
        </p:txBody>
      </p:sp>
      <p:sp>
        <p:nvSpPr>
          <p:cNvPr id="3" name="Content Placeholder 2"/>
          <p:cNvSpPr>
            <a:spLocks noGrp="1"/>
          </p:cNvSpPr>
          <p:nvPr>
            <p:ph sz="quarter" idx="1"/>
          </p:nvPr>
        </p:nvSpPr>
        <p:spPr>
          <a:xfrm>
            <a:off x="457200" y="1676400"/>
            <a:ext cx="8229600" cy="4328160"/>
          </a:xfrm>
        </p:spPr>
        <p:txBody>
          <a:bodyPr>
            <a:normAutofit fontScale="92500" lnSpcReduction="20000"/>
          </a:bodyPr>
          <a:lstStyle/>
          <a:p>
            <a:r>
              <a:rPr lang="en-US" dirty="0"/>
              <a:t>“Open Mike” time during monthly GSR teleconferences is now done before the question of the month to allow for more time for open mike</a:t>
            </a:r>
          </a:p>
          <a:p>
            <a:pPr lvl="1"/>
            <a:r>
              <a:rPr lang="en-US" dirty="0"/>
              <a:t>Have continued progress on the mentor program for new groups as they are formed</a:t>
            </a:r>
          </a:p>
          <a:p>
            <a:pPr lvl="2"/>
            <a:r>
              <a:rPr lang="en-US" dirty="0"/>
              <a:t>The Mentoring Process Outline has been created and can be located on the region website (used by the mentor for their contact info)</a:t>
            </a:r>
          </a:p>
          <a:p>
            <a:pPr lvl="1"/>
            <a:r>
              <a:rPr lang="en-US" dirty="0"/>
              <a:t>GSRs and Alternate GSRs are invited to talk about what is on your mind</a:t>
            </a:r>
          </a:p>
          <a:p>
            <a:pPr lvl="2"/>
            <a:r>
              <a:rPr lang="en-US" dirty="0"/>
              <a:t>Questions or concerns</a:t>
            </a:r>
          </a:p>
          <a:p>
            <a:pPr lvl="2"/>
            <a:r>
              <a:rPr lang="en-US" dirty="0"/>
              <a:t>Challenges</a:t>
            </a:r>
          </a:p>
          <a:p>
            <a:pPr lvl="2"/>
            <a:r>
              <a:rPr lang="en-US" dirty="0"/>
              <a:t>Successes</a:t>
            </a:r>
          </a:p>
          <a:p>
            <a:pPr lvl="2"/>
            <a:r>
              <a:rPr lang="en-US" dirty="0"/>
              <a:t>No holds barred – all is ‘fair game’</a:t>
            </a:r>
          </a:p>
          <a:p>
            <a:pPr lvl="1"/>
            <a:r>
              <a:rPr lang="en-US" dirty="0"/>
              <a:t>Opportunity for peers to share their experience, strength and hope</a:t>
            </a:r>
          </a:p>
          <a:p>
            <a:pPr lvl="1"/>
            <a:endParaRPr lang="en-US" dirty="0"/>
          </a:p>
        </p:txBody>
      </p:sp>
      <p:pic>
        <p:nvPicPr>
          <p:cNvPr id="5122" name="Picture 2" descr="Microphone Clip Art"/>
          <p:cNvPicPr>
            <a:picLocks noChangeAspect="1" noChangeArrowheads="1"/>
          </p:cNvPicPr>
          <p:nvPr/>
        </p:nvPicPr>
        <p:blipFill>
          <a:blip r:embed="rId2" cstate="print"/>
          <a:srcRect/>
          <a:stretch>
            <a:fillRect/>
          </a:stretch>
        </p:blipFill>
        <p:spPr bwMode="auto">
          <a:xfrm>
            <a:off x="7467600" y="1524000"/>
            <a:ext cx="952500" cy="8763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4917</TotalTime>
  <Words>894</Words>
  <Application>Microsoft Office PowerPoint</Application>
  <PresentationFormat>On-screen Show (4:3)</PresentationFormat>
  <Paragraphs>116</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Academy Engraved LET</vt:lpstr>
      <vt:lpstr>Bookman Old Style</vt:lpstr>
      <vt:lpstr>Broadway BT</vt:lpstr>
      <vt:lpstr>Gill Sans MT</vt:lpstr>
      <vt:lpstr>La Bamba LET</vt:lpstr>
      <vt:lpstr>Wingdings</vt:lpstr>
      <vt:lpstr>Wingdings 3</vt:lpstr>
      <vt:lpstr>Origin</vt:lpstr>
      <vt:lpstr>9th Annual Assembly of the  Midwest Region</vt:lpstr>
      <vt:lpstr>The State of the Region</vt:lpstr>
      <vt:lpstr>Objective Review </vt:lpstr>
      <vt:lpstr>Midwest Region Meeting Locations</vt:lpstr>
      <vt:lpstr>Meeting Changes in 2017 - 2018</vt:lpstr>
      <vt:lpstr>2017 – 2018 Midwest Region Goals/Priorities</vt:lpstr>
      <vt:lpstr>Creation of a Growth in our Family Group Meeting Resource </vt:lpstr>
      <vt:lpstr>How to work the steps if there are no steps meetings in  my area/and how does sponsorship work</vt:lpstr>
      <vt:lpstr>Some Additional Services Provided by RSC</vt:lpstr>
      <vt:lpstr>Some Additional Services Provided by RSC (Continued)</vt:lpstr>
      <vt:lpstr>So Have We Seen Any Changes?</vt:lpstr>
      <vt:lpstr>What’s Next? </vt:lpstr>
      <vt:lpstr>In Closing…</vt:lpstr>
      <vt:lpstr>Thanks!  Merci!  Gracias!  Danka!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7th Annual Assembly of the  Midwest Region</dc:title>
  <dc:creator>jdavies</dc:creator>
  <cp:lastModifiedBy>Roderick Seemann</cp:lastModifiedBy>
  <cp:revision>17</cp:revision>
  <dcterms:created xsi:type="dcterms:W3CDTF">2016-09-27T12:11:44Z</dcterms:created>
  <dcterms:modified xsi:type="dcterms:W3CDTF">2018-10-13T13:58:50Z</dcterms:modified>
</cp:coreProperties>
</file>