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68" r:id="rId5"/>
    <p:sldId id="258" r:id="rId6"/>
    <p:sldId id="271" r:id="rId7"/>
    <p:sldId id="263" r:id="rId8"/>
    <p:sldId id="274" r:id="rId9"/>
    <p:sldId id="261" r:id="rId10"/>
    <p:sldId id="265" r:id="rId11"/>
    <p:sldId id="267" r:id="rId12"/>
    <p:sldId id="27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ACDF6120-F1F0-4C60-9FE9-39AC71A9C79D}" type="datetimeFigureOut">
              <a:rPr lang="en-US" smtClean="0"/>
              <a:pPr/>
              <a:t>10/31/2019</a:t>
            </a:fld>
            <a:endParaRPr lang="en-US" sz="1600" dirty="0"/>
          </a:p>
        </p:txBody>
      </p:sp>
      <p:sp>
        <p:nvSpPr>
          <p:cNvPr id="17" name="Footer Placeholder 16"/>
          <p:cNvSpPr>
            <a:spLocks noGrp="1"/>
          </p:cNvSpPr>
          <p:nvPr>
            <p:ph type="ftr" sz="quarter" idx="11"/>
          </p:nvPr>
        </p:nvSpPr>
        <p:spPr>
          <a:xfrm>
            <a:off x="2898648" y="6355080"/>
            <a:ext cx="3474720" cy="365760"/>
          </a:xfrm>
        </p:spPr>
        <p:txBody>
          <a:bodyPr/>
          <a:lstStyle/>
          <a:p>
            <a:endParaRPr kumimoji="0" lang="en-US" dirty="0"/>
          </a:p>
        </p:txBody>
      </p:sp>
      <p:sp>
        <p:nvSpPr>
          <p:cNvPr id="29" name="Slide Number Placeholder 28"/>
          <p:cNvSpPr>
            <a:spLocks noGrp="1"/>
          </p:cNvSpPr>
          <p:nvPr>
            <p:ph type="sldNum" sz="quarter" idx="12"/>
          </p:nvPr>
        </p:nvSpPr>
        <p:spPr>
          <a:xfrm>
            <a:off x="1216152" y="6355080"/>
            <a:ext cx="1219200" cy="365760"/>
          </a:xfrm>
        </p:spPr>
        <p:txBody>
          <a:bodyPr/>
          <a:lstStyle/>
          <a:p>
            <a:fld id="{EA7C8D44-3667-46F6-9772-CC52308E2A7F}" type="slidenum">
              <a:rPr kumimoji="0" lang="en-US" smtClean="0"/>
              <a:pPr/>
              <a:t>‹#›</a:t>
            </a:fld>
            <a:endParaRPr kumimoji="0" lang="en-US"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CDF6120-F1F0-4C60-9FE9-39AC71A9C79D}" type="datetimeFigureOut">
              <a:rPr lang="en-US" smtClean="0"/>
              <a:pPr/>
              <a:t>10/31/2019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EA7C8D44-3667-46F6-9772-CC52308E2A7F}"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CDF6120-F1F0-4C60-9FE9-39AC71A9C79D}" type="datetimeFigureOut">
              <a:rPr lang="en-US" smtClean="0"/>
              <a:pPr/>
              <a:t>10/31/2019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ACDF6120-F1F0-4C60-9FE9-39AC71A9C79D}" type="datetimeFigureOut">
              <a:rPr lang="en-US" smtClean="0"/>
              <a:pPr/>
              <a:t>10/31/2019</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EA7C8D44-3667-46F6-9772-CC52308E2A7F}" type="slidenum">
              <a:rPr kumimoji="0" lang="en-US" smtClean="0"/>
              <a:pPr/>
              <a:t>‹#›</a:t>
            </a:fld>
            <a:endParaRPr kumimoji="0" lang="en-US" dirty="0"/>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a:t>Click to edit Master title style</a:t>
            </a:r>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ACDF6120-F1F0-4C60-9FE9-39AC71A9C79D}" type="datetimeFigureOut">
              <a:rPr lang="en-US" smtClean="0"/>
              <a:pPr/>
              <a:t>10/31/2019</a:t>
            </a:fld>
            <a:endParaRPr lang="en-US" dirty="0"/>
          </a:p>
        </p:txBody>
      </p:sp>
      <p:sp>
        <p:nvSpPr>
          <p:cNvPr id="5" name="Footer Placeholder 4"/>
          <p:cNvSpPr>
            <a:spLocks noGrp="1"/>
          </p:cNvSpPr>
          <p:nvPr>
            <p:ph type="ftr" sz="quarter" idx="11"/>
          </p:nvPr>
        </p:nvSpPr>
        <p:spPr>
          <a:xfrm>
            <a:off x="2898648" y="6355080"/>
            <a:ext cx="3474720" cy="365760"/>
          </a:xfrm>
        </p:spPr>
        <p:txBody>
          <a:bodyPr/>
          <a:lstStyle/>
          <a:p>
            <a:endParaRPr kumimoji="0" lang="en-US" dirty="0"/>
          </a:p>
        </p:txBody>
      </p:sp>
      <p:sp>
        <p:nvSpPr>
          <p:cNvPr id="6" name="Slide Number Placeholder 5"/>
          <p:cNvSpPr>
            <a:spLocks noGrp="1"/>
          </p:cNvSpPr>
          <p:nvPr>
            <p:ph type="sldNum" sz="quarter" idx="12"/>
          </p:nvPr>
        </p:nvSpPr>
        <p:spPr>
          <a:xfrm>
            <a:off x="1069848" y="6355080"/>
            <a:ext cx="1520952" cy="365760"/>
          </a:xfrm>
        </p:spPr>
        <p:txBody>
          <a:bodyPr/>
          <a:lstStyle/>
          <a:p>
            <a:fld id="{EA7C8D44-3667-46F6-9772-CC52308E2A7F}" type="slidenum">
              <a:rPr kumimoji="0" lang="en-US" smtClean="0"/>
              <a:pPr/>
              <a:t>‹#›</a:t>
            </a:fld>
            <a:endParaRPr kumimoji="0" lang="en-US"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ACDF6120-F1F0-4C60-9FE9-39AC71A9C79D}" type="datetimeFigureOut">
              <a:rPr lang="en-US" smtClean="0"/>
              <a:pPr/>
              <a:t>10/31/2019</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ACDF6120-F1F0-4C60-9FE9-39AC71A9C79D}" type="datetimeFigureOut">
              <a:rPr lang="en-US" smtClean="0"/>
              <a:pPr/>
              <a:t>10/31/2019</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ACDF6120-F1F0-4C60-9FE9-39AC71A9C79D}" type="datetimeFigureOut">
              <a:rPr lang="en-US" smtClean="0"/>
              <a:pPr/>
              <a:t>10/31/2019</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DF6120-F1F0-4C60-9FE9-39AC71A9C79D}" type="datetimeFigureOut">
              <a:rPr lang="en-US" smtClean="0"/>
              <a:pPr/>
              <a:t>10/31/2019</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a:t>Click to edit Master title style</a:t>
            </a:r>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ACDF6120-F1F0-4C60-9FE9-39AC71A9C79D}" type="datetimeFigureOut">
              <a:rPr lang="en-US" smtClean="0"/>
              <a:pPr/>
              <a:t>10/31/2019</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ACDF6120-F1F0-4C60-9FE9-39AC71A9C79D}" type="datetimeFigureOut">
              <a:rPr lang="en-US" smtClean="0"/>
              <a:pPr/>
              <a:t>10/31/2019</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a:t>Click to edit Master title style</a:t>
            </a:r>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ACDF6120-F1F0-4C60-9FE9-39AC71A9C79D}" type="datetimeFigureOut">
              <a:rPr lang="en-US" smtClean="0"/>
              <a:pPr/>
              <a:t>10/31/2019</a:t>
            </a:fld>
            <a:endParaRPr lang="en-US" sz="1400" dirty="0">
              <a:solidFill>
                <a:schemeClr val="tx2"/>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pPr algn="r" eaLnBrk="1" latinLnBrk="0" hangingPunct="1"/>
            <a:endParaRPr kumimoji="0" lang="en-US" sz="1400" dirty="0">
              <a:solidFill>
                <a:schemeClr val="tx2"/>
              </a:solidFill>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pPr algn="l" eaLnBrk="1" latinLnBrk="0" hangingPunct="1"/>
            <a:fld id="{EA7C8D44-3667-46F6-9772-CC52308E2A7F}" type="slidenum">
              <a:rPr kumimoji="0" lang="en-US" smtClean="0"/>
              <a:pPr algn="l" eaLnBrk="1" latinLnBrk="0" hangingPunct="1"/>
              <a:t>‹#›</a:t>
            </a:fld>
            <a:endParaRPr kumimoji="0" lang="en-US" sz="1600" dirty="0">
              <a:solidFill>
                <a:schemeClr val="tx2"/>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aseline="30000" dirty="0"/>
              <a:t>10th</a:t>
            </a:r>
            <a:r>
              <a:rPr lang="en-US" dirty="0"/>
              <a:t> Annual Assembly of the </a:t>
            </a:r>
            <a:br>
              <a:rPr lang="en-US" dirty="0"/>
            </a:br>
            <a:r>
              <a:rPr lang="en-US" dirty="0"/>
              <a:t>Midwest Region</a:t>
            </a:r>
          </a:p>
        </p:txBody>
      </p:sp>
      <p:sp>
        <p:nvSpPr>
          <p:cNvPr id="3" name="Subtitle 2"/>
          <p:cNvSpPr>
            <a:spLocks noGrp="1"/>
          </p:cNvSpPr>
          <p:nvPr>
            <p:ph type="subTitle" idx="1"/>
          </p:nvPr>
        </p:nvSpPr>
        <p:spPr/>
        <p:txBody>
          <a:bodyPr/>
          <a:lstStyle/>
          <a:p>
            <a:r>
              <a:rPr lang="en-US" dirty="0"/>
              <a:t>October 18-20, 2019 – Addison, IL</a:t>
            </a:r>
          </a:p>
        </p:txBody>
      </p:sp>
      <p:pic>
        <p:nvPicPr>
          <p:cNvPr id="14338" name="Picture 2" descr="Maple Leaf Clip Art"/>
          <p:cNvPicPr>
            <a:picLocks noChangeAspect="1" noChangeArrowheads="1"/>
          </p:cNvPicPr>
          <p:nvPr/>
        </p:nvPicPr>
        <p:blipFill>
          <a:blip r:embed="rId2" cstate="print"/>
          <a:srcRect/>
          <a:stretch>
            <a:fillRect/>
          </a:stretch>
        </p:blipFill>
        <p:spPr bwMode="auto">
          <a:xfrm>
            <a:off x="6781800" y="2133600"/>
            <a:ext cx="1409700" cy="1314450"/>
          </a:xfrm>
          <a:prstGeom prst="rect">
            <a:avLst/>
          </a:prstGeom>
          <a:noFill/>
        </p:spPr>
      </p:pic>
      <p:pic>
        <p:nvPicPr>
          <p:cNvPr id="14340" name="Picture 4" descr="Red Maple Leaf Clip Art"/>
          <p:cNvPicPr>
            <a:picLocks noChangeAspect="1" noChangeArrowheads="1"/>
          </p:cNvPicPr>
          <p:nvPr/>
        </p:nvPicPr>
        <p:blipFill>
          <a:blip r:embed="rId3" cstate="print"/>
          <a:srcRect/>
          <a:stretch>
            <a:fillRect/>
          </a:stretch>
        </p:blipFill>
        <p:spPr bwMode="auto">
          <a:xfrm>
            <a:off x="914400" y="2209800"/>
            <a:ext cx="1371600" cy="12573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Next?	</a:t>
            </a:r>
          </a:p>
        </p:txBody>
      </p:sp>
      <p:sp>
        <p:nvSpPr>
          <p:cNvPr id="3" name="Content Placeholder 2"/>
          <p:cNvSpPr>
            <a:spLocks noGrp="1"/>
          </p:cNvSpPr>
          <p:nvPr>
            <p:ph sz="quarter" idx="1"/>
          </p:nvPr>
        </p:nvSpPr>
        <p:spPr>
          <a:xfrm>
            <a:off x="457200" y="1981200"/>
            <a:ext cx="8229600" cy="3566160"/>
          </a:xfrm>
        </p:spPr>
        <p:txBody>
          <a:bodyPr/>
          <a:lstStyle/>
          <a:p>
            <a:r>
              <a:rPr lang="en-US" dirty="0"/>
              <a:t>Regional goals/priorities for 2019-2020 will be determined here by the Assembly</a:t>
            </a:r>
          </a:p>
          <a:p>
            <a:r>
              <a:rPr lang="en-US" dirty="0"/>
              <a:t>Once set, the Regional Service Committee will discuss potential recommendations regarding ways to help reach the goal or address the priority and seek your voice and vote along the way</a:t>
            </a:r>
          </a:p>
          <a:p>
            <a:r>
              <a:rPr lang="en-US" dirty="0"/>
              <a:t>We know with certainty:  we will be asking for your help!</a:t>
            </a:r>
          </a:p>
          <a:p>
            <a:pPr>
              <a:buNone/>
            </a:pPr>
            <a:endParaRPr lang="en-US" dirty="0"/>
          </a:p>
        </p:txBody>
      </p:sp>
      <p:pic>
        <p:nvPicPr>
          <p:cNvPr id="3076" name="Picture 4" descr="Uncle Sam Clip Art"/>
          <p:cNvPicPr>
            <a:picLocks noChangeAspect="1" noChangeArrowheads="1"/>
          </p:cNvPicPr>
          <p:nvPr/>
        </p:nvPicPr>
        <p:blipFill>
          <a:blip r:embed="rId2" cstate="print"/>
          <a:srcRect/>
          <a:stretch>
            <a:fillRect/>
          </a:stretch>
        </p:blipFill>
        <p:spPr bwMode="auto">
          <a:xfrm>
            <a:off x="7543800" y="5029200"/>
            <a:ext cx="981075" cy="12192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Closing…</a:t>
            </a:r>
          </a:p>
        </p:txBody>
      </p:sp>
      <p:sp>
        <p:nvSpPr>
          <p:cNvPr id="3" name="Content Placeholder 2"/>
          <p:cNvSpPr>
            <a:spLocks noGrp="1"/>
          </p:cNvSpPr>
          <p:nvPr>
            <p:ph sz="quarter" idx="1"/>
          </p:nvPr>
        </p:nvSpPr>
        <p:spPr>
          <a:xfrm>
            <a:off x="457200" y="1676400"/>
            <a:ext cx="8229600" cy="4480560"/>
          </a:xfrm>
        </p:spPr>
        <p:txBody>
          <a:bodyPr>
            <a:normAutofit fontScale="92500" lnSpcReduction="10000"/>
          </a:bodyPr>
          <a:lstStyle/>
          <a:p>
            <a:r>
              <a:rPr lang="en-US" dirty="0"/>
              <a:t>The region is strong because of YOU</a:t>
            </a:r>
          </a:p>
          <a:p>
            <a:r>
              <a:rPr lang="en-US" dirty="0"/>
              <a:t>The Midwest Region continues to need passionate people to ‘raise their hands’ and commit to service </a:t>
            </a:r>
          </a:p>
          <a:p>
            <a:r>
              <a:rPr lang="en-US" dirty="0"/>
              <a:t>The most important qualification for regional service:  willingness</a:t>
            </a:r>
          </a:p>
          <a:p>
            <a:r>
              <a:rPr lang="en-US" dirty="0"/>
              <a:t>While our PROGRAM is the glue that holds us together, YOU are the energy that keeps us strong, healthy and growing in service to those who love someone with the disease of drug addiction</a:t>
            </a:r>
          </a:p>
          <a:p>
            <a:r>
              <a:rPr lang="en-US" dirty="0"/>
              <a:t>The “ask” of you is to thoughtfully consider what this means for YOU</a:t>
            </a:r>
          </a:p>
          <a:p>
            <a:r>
              <a:rPr lang="en-US" dirty="0"/>
              <a:t>How, where will you serve in 2020?</a:t>
            </a:r>
          </a:p>
        </p:txBody>
      </p:sp>
      <p:pic>
        <p:nvPicPr>
          <p:cNvPr id="2050" name="Picture 2" descr="Puzzle Piece You Clip Art"/>
          <p:cNvPicPr>
            <a:picLocks noChangeAspect="1" noChangeArrowheads="1"/>
          </p:cNvPicPr>
          <p:nvPr/>
        </p:nvPicPr>
        <p:blipFill>
          <a:blip r:embed="rId2" cstate="print"/>
          <a:srcRect/>
          <a:stretch>
            <a:fillRect/>
          </a:stretch>
        </p:blipFill>
        <p:spPr bwMode="auto">
          <a:xfrm>
            <a:off x="7543800" y="152400"/>
            <a:ext cx="952500" cy="9525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7030A0"/>
                </a:solidFill>
              </a:rPr>
              <a:t>Thanks!  </a:t>
            </a:r>
            <a:r>
              <a:rPr lang="en-US" b="1" dirty="0">
                <a:solidFill>
                  <a:srgbClr val="0070C0"/>
                </a:solidFill>
                <a:latin typeface="Academy Engraved LET" pitchFamily="2" charset="0"/>
              </a:rPr>
              <a:t>Merci!  </a:t>
            </a:r>
            <a:r>
              <a:rPr lang="en-US" dirty="0">
                <a:solidFill>
                  <a:srgbClr val="00B050"/>
                </a:solidFill>
                <a:latin typeface="Broadway BT" pitchFamily="82" charset="0"/>
              </a:rPr>
              <a:t>Gracias!</a:t>
            </a:r>
            <a:r>
              <a:rPr lang="en-US" dirty="0"/>
              <a:t>  </a:t>
            </a:r>
            <a:r>
              <a:rPr lang="en-US" dirty="0">
                <a:solidFill>
                  <a:srgbClr val="C00000"/>
                </a:solidFill>
                <a:latin typeface="La Bamba LET" pitchFamily="2" charset="0"/>
              </a:rPr>
              <a:t>Danka!</a:t>
            </a:r>
          </a:p>
        </p:txBody>
      </p:sp>
      <p:sp>
        <p:nvSpPr>
          <p:cNvPr id="3" name="Content Placeholder 2"/>
          <p:cNvSpPr>
            <a:spLocks noGrp="1"/>
          </p:cNvSpPr>
          <p:nvPr>
            <p:ph sz="quarter" idx="1"/>
          </p:nvPr>
        </p:nvSpPr>
        <p:spPr>
          <a:xfrm>
            <a:off x="457200" y="1600200"/>
            <a:ext cx="8229600" cy="4937760"/>
          </a:xfrm>
        </p:spPr>
        <p:txBody>
          <a:bodyPr/>
          <a:lstStyle/>
          <a:p>
            <a:r>
              <a:rPr lang="en-US" b="1" dirty="0"/>
              <a:t>Thank you</a:t>
            </a:r>
            <a:r>
              <a:rPr lang="en-US" dirty="0"/>
              <a:t> for reflecting our program “…in all (your) affairs…”</a:t>
            </a:r>
          </a:p>
          <a:p>
            <a:r>
              <a:rPr lang="en-US" b="1" dirty="0"/>
              <a:t>Thank you </a:t>
            </a:r>
            <a:r>
              <a:rPr lang="en-US" dirty="0"/>
              <a:t>for your service to your Nar-Anon Family Group</a:t>
            </a:r>
          </a:p>
          <a:p>
            <a:r>
              <a:rPr lang="en-US" b="1" dirty="0"/>
              <a:t>Thank you </a:t>
            </a:r>
            <a:r>
              <a:rPr lang="en-US" dirty="0"/>
              <a:t>for your past service to the Midwest Region</a:t>
            </a:r>
          </a:p>
          <a:p>
            <a:r>
              <a:rPr lang="en-US" b="1" dirty="0"/>
              <a:t>Thank you </a:t>
            </a:r>
            <a:r>
              <a:rPr lang="en-US" dirty="0"/>
              <a:t>in advance for your attendance and participation as a member of the 10</a:t>
            </a:r>
            <a:r>
              <a:rPr lang="en-US" baseline="30000" dirty="0"/>
              <a:t>th</a:t>
            </a:r>
            <a:r>
              <a:rPr lang="en-US" dirty="0"/>
              <a:t> Annual Assembly</a:t>
            </a:r>
          </a:p>
          <a:p>
            <a:r>
              <a:rPr lang="en-US" b="1" dirty="0"/>
              <a:t>Thank you </a:t>
            </a:r>
            <a:r>
              <a:rPr lang="en-US" dirty="0"/>
              <a:t>for the service you </a:t>
            </a:r>
            <a:r>
              <a:rPr lang="en-US" b="1" dirty="0"/>
              <a:t>will </a:t>
            </a:r>
            <a:r>
              <a:rPr lang="en-US" dirty="0"/>
              <a:t>do</a:t>
            </a:r>
          </a:p>
        </p:txBody>
      </p:sp>
      <p:pic>
        <p:nvPicPr>
          <p:cNvPr id="1026" name="Picture 2" descr="Thanks, Digital Calligraphy Clip Art"/>
          <p:cNvPicPr>
            <a:picLocks noChangeAspect="1" noChangeArrowheads="1"/>
          </p:cNvPicPr>
          <p:nvPr/>
        </p:nvPicPr>
        <p:blipFill>
          <a:blip r:embed="rId2" cstate="print"/>
          <a:srcRect/>
          <a:stretch>
            <a:fillRect/>
          </a:stretch>
        </p:blipFill>
        <p:spPr bwMode="auto">
          <a:xfrm>
            <a:off x="7162800" y="5410200"/>
            <a:ext cx="1333500" cy="8382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State of the Region</a:t>
            </a:r>
          </a:p>
        </p:txBody>
      </p:sp>
      <p:sp>
        <p:nvSpPr>
          <p:cNvPr id="3" name="Subtitle 2"/>
          <p:cNvSpPr>
            <a:spLocks noGrp="1"/>
          </p:cNvSpPr>
          <p:nvPr>
            <p:ph type="subTitle" idx="1"/>
          </p:nvPr>
        </p:nvSpPr>
        <p:spPr/>
        <p:txBody>
          <a:bodyPr/>
          <a:lstStyle/>
          <a:p>
            <a:r>
              <a:rPr lang="en-US" dirty="0"/>
              <a:t>Dale S., Midwest Region Chair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 Review	</a:t>
            </a:r>
          </a:p>
        </p:txBody>
      </p:sp>
      <p:sp>
        <p:nvSpPr>
          <p:cNvPr id="3" name="Content Placeholder 2"/>
          <p:cNvSpPr>
            <a:spLocks noGrp="1"/>
          </p:cNvSpPr>
          <p:nvPr>
            <p:ph sz="quarter" idx="1"/>
          </p:nvPr>
        </p:nvSpPr>
        <p:spPr>
          <a:xfrm>
            <a:off x="454378" y="1524000"/>
            <a:ext cx="8229600" cy="4648200"/>
          </a:xfrm>
        </p:spPr>
        <p:txBody>
          <a:bodyPr>
            <a:normAutofit/>
          </a:bodyPr>
          <a:lstStyle/>
          <a:p>
            <a:r>
              <a:rPr lang="en-US" dirty="0"/>
              <a:t>As of October 1, 2017, there were 62 meetings located across the Midwest Region’s six states.</a:t>
            </a:r>
          </a:p>
          <a:p>
            <a:r>
              <a:rPr lang="en-US" dirty="0"/>
              <a:t>As of October 1, 2018, there was a net increase of twelve meetings, bringing the total to 74 meetings located in six states.</a:t>
            </a:r>
          </a:p>
          <a:p>
            <a:r>
              <a:rPr lang="en-US" dirty="0"/>
              <a:t>As of October 1, 2019, there was a net increase of six meetings, bringing the total to 80 meetings located in six states.</a:t>
            </a:r>
          </a:p>
          <a:p>
            <a:r>
              <a:rPr lang="en-US" dirty="0"/>
              <a:t>As of October 1, 2019, there was a net increase of two </a:t>
            </a:r>
            <a:r>
              <a:rPr lang="en-US" dirty="0" err="1"/>
              <a:t>narateen</a:t>
            </a:r>
            <a:r>
              <a:rPr lang="en-US" dirty="0"/>
              <a:t> meetings included in the numbers above.</a:t>
            </a:r>
          </a:p>
          <a:p>
            <a:endParaRPr lang="en-US" dirty="0"/>
          </a:p>
          <a:p>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Midwest Region Meeting Locations</a:t>
            </a:r>
          </a:p>
        </p:txBody>
      </p:sp>
      <p:sp>
        <p:nvSpPr>
          <p:cNvPr id="3" name="Content Placeholder 2"/>
          <p:cNvSpPr>
            <a:spLocks noGrp="1"/>
          </p:cNvSpPr>
          <p:nvPr>
            <p:ph sz="quarter" idx="1"/>
          </p:nvPr>
        </p:nvSpPr>
        <p:spPr>
          <a:xfrm>
            <a:off x="304800" y="2057400"/>
            <a:ext cx="2286000" cy="4099560"/>
          </a:xfrm>
        </p:spPr>
        <p:txBody>
          <a:bodyPr>
            <a:normAutofit/>
          </a:bodyPr>
          <a:lstStyle/>
          <a:p>
            <a:r>
              <a:rPr lang="en-US" sz="1600" dirty="0"/>
              <a:t>In 2016</a:t>
            </a:r>
          </a:p>
          <a:p>
            <a:pPr lvl="1"/>
            <a:r>
              <a:rPr lang="en-US" sz="1600" dirty="0"/>
              <a:t>AR – 4 meetings</a:t>
            </a:r>
          </a:p>
          <a:p>
            <a:pPr lvl="1"/>
            <a:r>
              <a:rPr lang="en-US" sz="1600" dirty="0"/>
              <a:t>IL – 24 Nar-Anon, </a:t>
            </a:r>
          </a:p>
          <a:p>
            <a:pPr lvl="1">
              <a:buNone/>
            </a:pPr>
            <a:r>
              <a:rPr lang="en-US" sz="1600" dirty="0"/>
              <a:t>	1 </a:t>
            </a:r>
            <a:r>
              <a:rPr lang="en-US" sz="1600" dirty="0" err="1"/>
              <a:t>Narateen</a:t>
            </a:r>
            <a:endParaRPr lang="en-US" sz="1600" dirty="0"/>
          </a:p>
          <a:p>
            <a:pPr lvl="1"/>
            <a:r>
              <a:rPr lang="en-US" sz="1600" dirty="0"/>
              <a:t>IN – 11 meetings</a:t>
            </a:r>
          </a:p>
          <a:p>
            <a:pPr lvl="1"/>
            <a:r>
              <a:rPr lang="en-US" sz="1600" dirty="0"/>
              <a:t>KS – 7 meetings</a:t>
            </a:r>
          </a:p>
          <a:p>
            <a:pPr lvl="1"/>
            <a:r>
              <a:rPr lang="en-US" sz="1600" dirty="0"/>
              <a:t>MO – 13 meetings</a:t>
            </a:r>
          </a:p>
        </p:txBody>
      </p:sp>
      <p:sp>
        <p:nvSpPr>
          <p:cNvPr id="4" name="Content Placeholder 3"/>
          <p:cNvSpPr>
            <a:spLocks noGrp="1"/>
          </p:cNvSpPr>
          <p:nvPr>
            <p:ph sz="quarter" idx="2"/>
          </p:nvPr>
        </p:nvSpPr>
        <p:spPr>
          <a:xfrm>
            <a:off x="2286000" y="2057400"/>
            <a:ext cx="2286000" cy="4020312"/>
          </a:xfrm>
        </p:spPr>
        <p:txBody>
          <a:bodyPr>
            <a:normAutofit/>
          </a:bodyPr>
          <a:lstStyle/>
          <a:p>
            <a:r>
              <a:rPr lang="en-US" sz="1600" dirty="0"/>
              <a:t>In 2017</a:t>
            </a:r>
          </a:p>
          <a:p>
            <a:pPr lvl="1"/>
            <a:r>
              <a:rPr lang="en-US" sz="1600" dirty="0"/>
              <a:t>AR – 2 meetings</a:t>
            </a:r>
          </a:p>
          <a:p>
            <a:pPr lvl="1"/>
            <a:r>
              <a:rPr lang="en-US" sz="1600" dirty="0"/>
              <a:t>IL – 24 Nar-Anon, </a:t>
            </a:r>
          </a:p>
          <a:p>
            <a:pPr lvl="1">
              <a:buNone/>
            </a:pPr>
            <a:r>
              <a:rPr lang="en-US" sz="1600" dirty="0"/>
              <a:t>	1 </a:t>
            </a:r>
            <a:r>
              <a:rPr lang="en-US" sz="1600" dirty="0" err="1"/>
              <a:t>Narateen</a:t>
            </a:r>
            <a:endParaRPr lang="en-US" sz="1600" dirty="0"/>
          </a:p>
          <a:p>
            <a:pPr lvl="1"/>
            <a:r>
              <a:rPr lang="en-US" sz="1600" dirty="0"/>
              <a:t>IN – 15 meetings</a:t>
            </a:r>
          </a:p>
          <a:p>
            <a:pPr lvl="1"/>
            <a:r>
              <a:rPr lang="en-US" sz="1600" dirty="0"/>
              <a:t>KS – 8 meetings</a:t>
            </a:r>
          </a:p>
          <a:p>
            <a:pPr lvl="1"/>
            <a:r>
              <a:rPr lang="en-US" sz="1600" dirty="0"/>
              <a:t>MO –11 meetings</a:t>
            </a:r>
          </a:p>
          <a:p>
            <a:pPr lvl="1"/>
            <a:r>
              <a:rPr lang="en-US" sz="1600" dirty="0"/>
              <a:t>OK – 1 meeting</a:t>
            </a:r>
          </a:p>
        </p:txBody>
      </p:sp>
      <p:sp>
        <p:nvSpPr>
          <p:cNvPr id="6" name="TextBox 5">
            <a:extLst>
              <a:ext uri="{FF2B5EF4-FFF2-40B4-BE49-F238E27FC236}">
                <a16:creationId xmlns:a16="http://schemas.microsoft.com/office/drawing/2014/main" id="{1F22D7A6-0CCC-40F0-9875-4B48908BEF27}"/>
              </a:ext>
            </a:extLst>
          </p:cNvPr>
          <p:cNvSpPr txBox="1"/>
          <p:nvPr/>
        </p:nvSpPr>
        <p:spPr>
          <a:xfrm>
            <a:off x="4038600" y="2057400"/>
            <a:ext cx="2286000" cy="2062103"/>
          </a:xfrm>
          <a:prstGeom prst="rect">
            <a:avLst/>
          </a:prstGeom>
          <a:noFill/>
        </p:spPr>
        <p:txBody>
          <a:bodyPr wrap="square" rtlCol="0">
            <a:spAutoFit/>
          </a:bodyPr>
          <a:lstStyle/>
          <a:p>
            <a:r>
              <a:rPr lang="en-US" sz="1600" dirty="0"/>
              <a:t>In 2018</a:t>
            </a:r>
          </a:p>
          <a:p>
            <a:pPr lvl="1"/>
            <a:r>
              <a:rPr lang="en-US" sz="1600" dirty="0"/>
              <a:t>AR – 2 meetings</a:t>
            </a:r>
          </a:p>
          <a:p>
            <a:pPr lvl="1"/>
            <a:r>
              <a:rPr lang="en-US" sz="1600" dirty="0"/>
              <a:t>IL – 30 Nar-Anon, </a:t>
            </a:r>
          </a:p>
          <a:p>
            <a:pPr lvl="1">
              <a:buNone/>
            </a:pPr>
            <a:r>
              <a:rPr lang="en-US" sz="1600" dirty="0"/>
              <a:t>	   1 </a:t>
            </a:r>
            <a:r>
              <a:rPr lang="en-US" sz="1600" dirty="0" err="1"/>
              <a:t>Narateen</a:t>
            </a:r>
            <a:endParaRPr lang="en-US" sz="1600" dirty="0"/>
          </a:p>
          <a:p>
            <a:pPr lvl="1"/>
            <a:r>
              <a:rPr lang="en-US" sz="1600" dirty="0"/>
              <a:t>IN – 16 meetings</a:t>
            </a:r>
          </a:p>
          <a:p>
            <a:pPr lvl="1"/>
            <a:r>
              <a:rPr lang="en-US" sz="1600" dirty="0"/>
              <a:t>KS – 11 meetings</a:t>
            </a:r>
          </a:p>
          <a:p>
            <a:pPr lvl="1"/>
            <a:r>
              <a:rPr lang="en-US" sz="1600" dirty="0"/>
              <a:t>MO –13 meetings</a:t>
            </a:r>
          </a:p>
          <a:p>
            <a:pPr lvl="1"/>
            <a:r>
              <a:rPr lang="en-US" sz="1600" dirty="0"/>
              <a:t>OK –  1 meeting</a:t>
            </a:r>
          </a:p>
        </p:txBody>
      </p:sp>
      <p:sp>
        <p:nvSpPr>
          <p:cNvPr id="7" name="TextBox 6">
            <a:extLst>
              <a:ext uri="{FF2B5EF4-FFF2-40B4-BE49-F238E27FC236}">
                <a16:creationId xmlns:a16="http://schemas.microsoft.com/office/drawing/2014/main" id="{3FD2B473-CB39-4206-848F-E4FC41E7609B}"/>
              </a:ext>
            </a:extLst>
          </p:cNvPr>
          <p:cNvSpPr txBox="1"/>
          <p:nvPr/>
        </p:nvSpPr>
        <p:spPr>
          <a:xfrm>
            <a:off x="6324600" y="2057400"/>
            <a:ext cx="2209800" cy="2308324"/>
          </a:xfrm>
          <a:prstGeom prst="rect">
            <a:avLst/>
          </a:prstGeom>
          <a:noFill/>
        </p:spPr>
        <p:txBody>
          <a:bodyPr wrap="square" rtlCol="0">
            <a:spAutoFit/>
          </a:bodyPr>
          <a:lstStyle/>
          <a:p>
            <a:r>
              <a:rPr lang="en-US" sz="1600" dirty="0"/>
              <a:t>In 2019</a:t>
            </a:r>
          </a:p>
          <a:p>
            <a:pPr lvl="1"/>
            <a:r>
              <a:rPr lang="en-US" sz="1600" dirty="0"/>
              <a:t>AR – 2 meetings</a:t>
            </a:r>
          </a:p>
          <a:p>
            <a:pPr lvl="1"/>
            <a:r>
              <a:rPr lang="en-US" sz="1600" dirty="0"/>
              <a:t>IL – 31 Nar-Anon, </a:t>
            </a:r>
          </a:p>
          <a:p>
            <a:pPr lvl="1">
              <a:buNone/>
            </a:pPr>
            <a:r>
              <a:rPr lang="en-US" sz="1600" dirty="0"/>
              <a:t>	   2 </a:t>
            </a:r>
            <a:r>
              <a:rPr lang="en-US" sz="1600" dirty="0" err="1"/>
              <a:t>Narateen</a:t>
            </a:r>
            <a:endParaRPr lang="en-US" sz="1600" dirty="0"/>
          </a:p>
          <a:p>
            <a:pPr lvl="1"/>
            <a:r>
              <a:rPr lang="en-US" sz="1600" dirty="0"/>
              <a:t>IN – 15 meetings</a:t>
            </a:r>
          </a:p>
          <a:p>
            <a:pPr lvl="1"/>
            <a:r>
              <a:rPr lang="en-US" sz="1600" dirty="0"/>
              <a:t>KS – 14 meetings</a:t>
            </a:r>
          </a:p>
          <a:p>
            <a:pPr lvl="1"/>
            <a:r>
              <a:rPr lang="en-US" sz="1600" dirty="0"/>
              <a:t>MO –16 meetings        	   1Narateen</a:t>
            </a:r>
          </a:p>
          <a:p>
            <a:pPr lvl="1"/>
            <a:r>
              <a:rPr lang="en-US" sz="1600" dirty="0"/>
              <a:t>OK –  0 meeting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Changes in 2018 - 2019</a:t>
            </a:r>
          </a:p>
        </p:txBody>
      </p:sp>
      <p:sp>
        <p:nvSpPr>
          <p:cNvPr id="3" name="Content Placeholder 2"/>
          <p:cNvSpPr>
            <a:spLocks noGrp="1"/>
          </p:cNvSpPr>
          <p:nvPr>
            <p:ph sz="quarter" idx="1"/>
          </p:nvPr>
        </p:nvSpPr>
        <p:spPr/>
        <p:txBody>
          <a:bodyPr>
            <a:normAutofit fontScale="92500" lnSpcReduction="20000"/>
          </a:bodyPr>
          <a:lstStyle/>
          <a:p>
            <a:r>
              <a:rPr lang="en-US" b="1" dirty="0"/>
              <a:t>Additions</a:t>
            </a:r>
            <a:r>
              <a:rPr lang="en-US" dirty="0"/>
              <a:t> since the 2018 Assembly 		Meetings </a:t>
            </a:r>
            <a:r>
              <a:rPr lang="en-US" b="1" dirty="0"/>
              <a:t>Closed</a:t>
            </a:r>
            <a:r>
              <a:rPr lang="en-US" dirty="0"/>
              <a:t> since last Assembly</a:t>
            </a:r>
          </a:p>
          <a:p>
            <a:r>
              <a:rPr lang="en-US" dirty="0"/>
              <a:t>		</a:t>
            </a:r>
          </a:p>
          <a:p>
            <a:pPr lvl="3"/>
            <a:r>
              <a:rPr lang="en-US" dirty="0"/>
              <a:t>Columbia , MO				Lafayette IN</a:t>
            </a:r>
          </a:p>
          <a:p>
            <a:pPr lvl="3"/>
            <a:r>
              <a:rPr lang="en-US" dirty="0"/>
              <a:t>Belleville, IL	    			Frankfort IN</a:t>
            </a:r>
          </a:p>
          <a:p>
            <a:pPr lvl="3"/>
            <a:r>
              <a:rPr lang="en-US" dirty="0"/>
              <a:t>Atchison, KS				Rockford IL</a:t>
            </a:r>
          </a:p>
          <a:p>
            <a:pPr lvl="3"/>
            <a:r>
              <a:rPr lang="en-US" dirty="0"/>
              <a:t>Kansas City, MO-Sat			Tulsa OK</a:t>
            </a:r>
          </a:p>
          <a:p>
            <a:pPr lvl="3"/>
            <a:r>
              <a:rPr lang="en-US" dirty="0"/>
              <a:t>Pleasant Valley,  MO			Wichita KS	</a:t>
            </a:r>
          </a:p>
          <a:p>
            <a:pPr lvl="3"/>
            <a:r>
              <a:rPr lang="en-US" dirty="0"/>
              <a:t>Topeka, KS-Wed				Humboldt KS</a:t>
            </a:r>
          </a:p>
          <a:p>
            <a:pPr lvl="3"/>
            <a:r>
              <a:rPr lang="en-US" dirty="0"/>
              <a:t>Indianapolis, IN-Sun			Bloomington IL</a:t>
            </a:r>
          </a:p>
          <a:p>
            <a:pPr lvl="3"/>
            <a:r>
              <a:rPr lang="en-US" dirty="0"/>
              <a:t>Sikeston, MO				</a:t>
            </a:r>
            <a:r>
              <a:rPr lang="en-US" dirty="0" err="1"/>
              <a:t>Anutt</a:t>
            </a:r>
            <a:r>
              <a:rPr lang="en-US" dirty="0"/>
              <a:t> MO</a:t>
            </a:r>
          </a:p>
          <a:p>
            <a:pPr lvl="3"/>
            <a:r>
              <a:rPr lang="en-US" dirty="0"/>
              <a:t>Sedalia, MO</a:t>
            </a:r>
          </a:p>
          <a:p>
            <a:pPr lvl="3"/>
            <a:r>
              <a:rPr lang="en-US" dirty="0"/>
              <a:t>Woodstock,  IL</a:t>
            </a:r>
          </a:p>
          <a:p>
            <a:pPr lvl="3"/>
            <a:r>
              <a:rPr lang="en-US" dirty="0"/>
              <a:t>Phillipsburg, KS</a:t>
            </a:r>
          </a:p>
          <a:p>
            <a:pPr lvl="3"/>
            <a:r>
              <a:rPr lang="en-US" dirty="0"/>
              <a:t>Independence, KS</a:t>
            </a:r>
          </a:p>
          <a:p>
            <a:pPr lvl="3"/>
            <a:r>
              <a:rPr lang="en-US" dirty="0"/>
              <a:t>Greenville, IL</a:t>
            </a:r>
          </a:p>
          <a:p>
            <a:pPr lvl="3"/>
            <a:r>
              <a:rPr lang="en-US" dirty="0"/>
              <a:t>El Dorado, KS</a:t>
            </a:r>
          </a:p>
          <a:p>
            <a:pPr lvl="3"/>
            <a:endParaRPr lang="en-US" dirty="0"/>
          </a:p>
          <a:p>
            <a:pPr lvl="3"/>
            <a:endParaRPr lang="en-US" dirty="0"/>
          </a:p>
          <a:p>
            <a:pPr lvl="3"/>
            <a:endParaRPr lang="en-US" dirty="0"/>
          </a:p>
          <a:p>
            <a:pPr lvl="3"/>
            <a:endParaRPr lang="en-US" dirty="0"/>
          </a:p>
          <a:p>
            <a:endParaRPr lang="en-US" dirty="0"/>
          </a:p>
        </p:txBody>
      </p:sp>
      <p:pic>
        <p:nvPicPr>
          <p:cNvPr id="10242" name="Picture 2" descr="Population Clip Art"/>
          <p:cNvPicPr>
            <a:picLocks noChangeAspect="1" noChangeArrowheads="1"/>
          </p:cNvPicPr>
          <p:nvPr/>
        </p:nvPicPr>
        <p:blipFill>
          <a:blip r:embed="rId2" cstate="print"/>
          <a:srcRect/>
          <a:stretch>
            <a:fillRect/>
          </a:stretch>
        </p:blipFill>
        <p:spPr bwMode="auto">
          <a:xfrm>
            <a:off x="5943600" y="4343400"/>
            <a:ext cx="2019300" cy="20193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2018 – 2019 Midwest Region Goals/Priorities</a:t>
            </a:r>
          </a:p>
        </p:txBody>
      </p:sp>
      <p:sp>
        <p:nvSpPr>
          <p:cNvPr id="3" name="Content Placeholder 2"/>
          <p:cNvSpPr>
            <a:spLocks noGrp="1"/>
          </p:cNvSpPr>
          <p:nvPr>
            <p:ph sz="quarter" idx="1"/>
          </p:nvPr>
        </p:nvSpPr>
        <p:spPr>
          <a:xfrm>
            <a:off x="457200" y="2514600"/>
            <a:ext cx="8229600" cy="4937760"/>
          </a:xfrm>
        </p:spPr>
        <p:txBody>
          <a:bodyPr/>
          <a:lstStyle/>
          <a:p>
            <a:r>
              <a:rPr lang="en-US" dirty="0"/>
              <a:t>Update “how to start a meeting” on our website</a:t>
            </a:r>
          </a:p>
          <a:p>
            <a:r>
              <a:rPr lang="en-US" dirty="0"/>
              <a:t>Update “new group literature package” and how to distribute them</a:t>
            </a:r>
          </a:p>
          <a:p>
            <a:r>
              <a:rPr lang="en-US" dirty="0"/>
              <a:t>Ideas for promotion of September is Recovery month</a:t>
            </a:r>
          </a:p>
          <a:p>
            <a:r>
              <a:rPr lang="en-US" dirty="0"/>
              <a:t>Update “how to start a </a:t>
            </a:r>
            <a:r>
              <a:rPr lang="en-US" dirty="0" err="1"/>
              <a:t>narateen</a:t>
            </a:r>
            <a:r>
              <a:rPr lang="en-US" dirty="0"/>
              <a:t> meeting” on our website</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Some Additional Services Provided by RSC</a:t>
            </a:r>
          </a:p>
        </p:txBody>
      </p:sp>
      <p:sp>
        <p:nvSpPr>
          <p:cNvPr id="3" name="Content Placeholder 2"/>
          <p:cNvSpPr>
            <a:spLocks noGrp="1"/>
          </p:cNvSpPr>
          <p:nvPr>
            <p:ph sz="quarter" idx="1"/>
          </p:nvPr>
        </p:nvSpPr>
        <p:spPr>
          <a:xfrm>
            <a:off x="457200" y="1219200"/>
            <a:ext cx="8229600" cy="4785360"/>
          </a:xfrm>
        </p:spPr>
        <p:txBody>
          <a:bodyPr>
            <a:normAutofit fontScale="92500" lnSpcReduction="20000"/>
          </a:bodyPr>
          <a:lstStyle/>
          <a:p>
            <a:r>
              <a:rPr lang="en-US" dirty="0"/>
              <a:t>Have provided additional time for the “open mic” and “question of the month” portions of the monthly GSR calls</a:t>
            </a:r>
          </a:p>
          <a:p>
            <a:r>
              <a:rPr lang="en-US" dirty="0"/>
              <a:t>“Open Mike” time during monthly GSR teleconferences is now done before the question of the month to allow for more time for open mike</a:t>
            </a:r>
          </a:p>
          <a:p>
            <a:pPr lvl="1"/>
            <a:r>
              <a:rPr lang="en-US" dirty="0"/>
              <a:t>Have continued progress on the mentor program for new groups as they are formed</a:t>
            </a:r>
          </a:p>
          <a:p>
            <a:pPr lvl="1"/>
            <a:r>
              <a:rPr lang="en-US" dirty="0"/>
              <a:t>GSRs and Alternate GSRs are invited to talk about what is on your mind</a:t>
            </a:r>
          </a:p>
          <a:p>
            <a:pPr lvl="2"/>
            <a:r>
              <a:rPr lang="en-US" dirty="0"/>
              <a:t>Questions or concerns, challenges, or successes in your groups</a:t>
            </a:r>
          </a:p>
          <a:p>
            <a:pPr lvl="2"/>
            <a:r>
              <a:rPr lang="en-US" dirty="0"/>
              <a:t>No holds barred – all is ‘fair game’</a:t>
            </a:r>
          </a:p>
          <a:p>
            <a:pPr lvl="1"/>
            <a:r>
              <a:rPr lang="en-US" dirty="0"/>
              <a:t>Opportunity for peers to share their experience, strength and hope</a:t>
            </a:r>
          </a:p>
          <a:p>
            <a:pPr lvl="1"/>
            <a:r>
              <a:rPr lang="en-US" dirty="0"/>
              <a:t>Provide an example of an outreach table setup</a:t>
            </a:r>
          </a:p>
          <a:p>
            <a:pPr lvl="1"/>
            <a:r>
              <a:rPr lang="en-US" dirty="0"/>
              <a:t>Exchanged mentor program with the WSO</a:t>
            </a:r>
          </a:p>
          <a:p>
            <a:pPr lvl="1"/>
            <a:r>
              <a:rPr lang="en-US" dirty="0"/>
              <a:t>Have  joined in on the World quarterly outreach conf calls</a:t>
            </a:r>
          </a:p>
          <a:p>
            <a:pPr lvl="1"/>
            <a:endParaRPr lang="en-US" dirty="0"/>
          </a:p>
        </p:txBody>
      </p:sp>
      <p:pic>
        <p:nvPicPr>
          <p:cNvPr id="5122" name="Picture 2" descr="Microphone Clip Art"/>
          <p:cNvPicPr>
            <a:picLocks noChangeAspect="1" noChangeArrowheads="1"/>
          </p:cNvPicPr>
          <p:nvPr/>
        </p:nvPicPr>
        <p:blipFill>
          <a:blip r:embed="rId2" cstate="print"/>
          <a:srcRect/>
          <a:stretch>
            <a:fillRect/>
          </a:stretch>
        </p:blipFill>
        <p:spPr bwMode="auto">
          <a:xfrm>
            <a:off x="7467600" y="1524000"/>
            <a:ext cx="952500" cy="8763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811BE-1EAE-40E1-8C18-04F4CC8F4428}"/>
              </a:ext>
            </a:extLst>
          </p:cNvPr>
          <p:cNvSpPr>
            <a:spLocks noGrp="1"/>
          </p:cNvSpPr>
          <p:nvPr>
            <p:ph type="title"/>
          </p:nvPr>
        </p:nvSpPr>
        <p:spPr/>
        <p:txBody>
          <a:bodyPr>
            <a:normAutofit fontScale="90000"/>
          </a:bodyPr>
          <a:lstStyle/>
          <a:p>
            <a:r>
              <a:rPr lang="en-US" dirty="0"/>
              <a:t>Some Additional Services Provided by RSC</a:t>
            </a:r>
            <a:br>
              <a:rPr lang="en-US" dirty="0"/>
            </a:br>
            <a:r>
              <a:rPr lang="en-US" dirty="0"/>
              <a:t>(Continued)</a:t>
            </a:r>
          </a:p>
        </p:txBody>
      </p:sp>
      <p:sp>
        <p:nvSpPr>
          <p:cNvPr id="3" name="Content Placeholder 2">
            <a:extLst>
              <a:ext uri="{FF2B5EF4-FFF2-40B4-BE49-F238E27FC236}">
                <a16:creationId xmlns:a16="http://schemas.microsoft.com/office/drawing/2014/main" id="{03F3584D-3E6D-4F12-8495-1370A070CF65}"/>
              </a:ext>
            </a:extLst>
          </p:cNvPr>
          <p:cNvSpPr>
            <a:spLocks noGrp="1"/>
          </p:cNvSpPr>
          <p:nvPr>
            <p:ph sz="quarter" idx="1"/>
          </p:nvPr>
        </p:nvSpPr>
        <p:spPr/>
        <p:txBody>
          <a:bodyPr>
            <a:normAutofit/>
          </a:bodyPr>
          <a:lstStyle/>
          <a:p>
            <a:r>
              <a:rPr lang="en-US" sz="2100" dirty="0"/>
              <a:t>Changed the password protection on the regional docs tab of the website for greater ability of member use</a:t>
            </a:r>
          </a:p>
          <a:p>
            <a:r>
              <a:rPr lang="en-US" sz="2100" dirty="0"/>
              <a:t>Assisted 2 new groups in setting up </a:t>
            </a:r>
            <a:r>
              <a:rPr lang="en-US" sz="2100" dirty="0" err="1"/>
              <a:t>Narateen</a:t>
            </a:r>
            <a:r>
              <a:rPr lang="en-US" sz="2100" dirty="0"/>
              <a:t>  groups-Thanks so much to Kathy S for all of her help</a:t>
            </a:r>
          </a:p>
          <a:p>
            <a:pPr lvl="1"/>
            <a:r>
              <a:rPr lang="en-US" dirty="0"/>
              <a:t>Revised our set of </a:t>
            </a:r>
            <a:r>
              <a:rPr lang="en-US" dirty="0" err="1"/>
              <a:t>Narateen</a:t>
            </a:r>
            <a:r>
              <a:rPr lang="en-US" dirty="0"/>
              <a:t> guidelines to aid in the formation of new groups.</a:t>
            </a:r>
          </a:p>
          <a:p>
            <a:pPr lvl="1"/>
            <a:r>
              <a:rPr lang="en-US" dirty="0"/>
              <a:t>Voted in a our first permanent </a:t>
            </a:r>
            <a:r>
              <a:rPr lang="en-US" dirty="0" err="1"/>
              <a:t>Narateen</a:t>
            </a:r>
            <a:r>
              <a:rPr lang="en-US" dirty="0"/>
              <a:t> Process Person </a:t>
            </a:r>
          </a:p>
          <a:p>
            <a:r>
              <a:rPr lang="en-US" sz="2100" dirty="0"/>
              <a:t>Formed a Lit review comm for more active place with the world lit comm</a:t>
            </a:r>
          </a:p>
          <a:p>
            <a:r>
              <a:rPr lang="en-US" sz="2100" dirty="0"/>
              <a:t>Review and adjust responsibilities of regional positions</a:t>
            </a:r>
          </a:p>
          <a:p>
            <a:r>
              <a:rPr lang="en-US" sz="2100" dirty="0"/>
              <a:t>Considered and discussed a regional convention</a:t>
            </a:r>
          </a:p>
          <a:p>
            <a:endParaRPr lang="en-US" dirty="0"/>
          </a:p>
          <a:p>
            <a:endParaRPr lang="en-US" dirty="0"/>
          </a:p>
        </p:txBody>
      </p:sp>
    </p:spTree>
    <p:extLst>
      <p:ext uri="{BB962C8B-B14F-4D97-AF65-F5344CB8AC3E}">
        <p14:creationId xmlns:p14="http://schemas.microsoft.com/office/powerpoint/2010/main" val="3915824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new?</a:t>
            </a:r>
          </a:p>
        </p:txBody>
      </p:sp>
      <p:sp>
        <p:nvSpPr>
          <p:cNvPr id="3" name="Content Placeholder 2"/>
          <p:cNvSpPr>
            <a:spLocks noGrp="1"/>
          </p:cNvSpPr>
          <p:nvPr>
            <p:ph sz="quarter" idx="1"/>
          </p:nvPr>
        </p:nvSpPr>
        <p:spPr>
          <a:xfrm>
            <a:off x="457200" y="1981200"/>
            <a:ext cx="8229600" cy="3718560"/>
          </a:xfrm>
        </p:spPr>
        <p:txBody>
          <a:bodyPr>
            <a:normAutofit lnSpcReduction="10000"/>
          </a:bodyPr>
          <a:lstStyle/>
          <a:p>
            <a:r>
              <a:rPr lang="en-US" dirty="0"/>
              <a:t>Participation/Engagement is increasing</a:t>
            </a:r>
          </a:p>
          <a:p>
            <a:pPr lvl="1"/>
            <a:r>
              <a:rPr lang="en-US" dirty="0"/>
              <a:t>Consistently more Group Service Representatives are participating in the monthly regional teleconferences</a:t>
            </a:r>
          </a:p>
          <a:p>
            <a:r>
              <a:rPr lang="en-US" dirty="0"/>
              <a:t>There is always room for more active regional participation! </a:t>
            </a:r>
          </a:p>
          <a:p>
            <a:pPr lvl="1"/>
            <a:r>
              <a:rPr lang="en-US" dirty="0"/>
              <a:t>How do we do that?  Be on the GSR call and be a willing participant on the call.  Consider giving back as the program has given to you.  Take on a position within your own family group or give a call to someone on the RSC, we would love to hear from all of you.</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5034</TotalTime>
  <Words>965</Words>
  <Application>Microsoft Office PowerPoint</Application>
  <PresentationFormat>On-screen Show (4:3)</PresentationFormat>
  <Paragraphs>108</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Academy Engraved LET</vt:lpstr>
      <vt:lpstr>Bookman Old Style</vt:lpstr>
      <vt:lpstr>Broadway BT</vt:lpstr>
      <vt:lpstr>Gill Sans MT</vt:lpstr>
      <vt:lpstr>La Bamba LET</vt:lpstr>
      <vt:lpstr>Wingdings</vt:lpstr>
      <vt:lpstr>Wingdings 3</vt:lpstr>
      <vt:lpstr>Origin</vt:lpstr>
      <vt:lpstr>10th Annual Assembly of the  Midwest Region</vt:lpstr>
      <vt:lpstr>The State of the Region</vt:lpstr>
      <vt:lpstr>Objective Review </vt:lpstr>
      <vt:lpstr>Midwest Region Meeting Locations</vt:lpstr>
      <vt:lpstr>Meeting Changes in 2018 - 2019</vt:lpstr>
      <vt:lpstr>2018 – 2019 Midwest Region Goals/Priorities</vt:lpstr>
      <vt:lpstr>Some Additional Services Provided by RSC</vt:lpstr>
      <vt:lpstr>Some Additional Services Provided by RSC (Continued)</vt:lpstr>
      <vt:lpstr>What’s new?</vt:lpstr>
      <vt:lpstr>What’s Next? </vt:lpstr>
      <vt:lpstr>In Closing…</vt:lpstr>
      <vt:lpstr>Thanks!  Merci!  Gracias!  Danka!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7th Annual Assembly of the  Midwest Region</dc:title>
  <dc:creator>jdavies</dc:creator>
  <cp:lastModifiedBy>Roderick Seemann</cp:lastModifiedBy>
  <cp:revision>42</cp:revision>
  <dcterms:created xsi:type="dcterms:W3CDTF">2016-09-27T12:11:44Z</dcterms:created>
  <dcterms:modified xsi:type="dcterms:W3CDTF">2019-10-31T18:38:18Z</dcterms:modified>
</cp:coreProperties>
</file>